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 id="2147483780" r:id="rId2"/>
    <p:sldMasterId id="2147483822" r:id="rId3"/>
  </p:sldMasterIdLst>
  <p:sldIdLst>
    <p:sldId id="256" r:id="rId4"/>
    <p:sldId id="257" r:id="rId5"/>
    <p:sldId id="258"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2" r:id="rId27"/>
    <p:sldId id="284" r:id="rId28"/>
    <p:sldId id="285" r:id="rId29"/>
    <p:sldId id="286" r:id="rId30"/>
    <p:sldId id="287" r:id="rId31"/>
    <p:sldId id="289" r:id="rId32"/>
    <p:sldId id="290" r:id="rId33"/>
    <p:sldId id="288"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2" d="100"/>
          <a:sy n="72" d="100"/>
        </p:scale>
        <p:origin x="660"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6834EBE2-CF0B-4619-8CDD-7341C414BDE4}" type="datetimeFigureOut">
              <a:rPr lang="en-US" smtClean="0"/>
              <a:t>7/7/2020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A66F2A-B32C-4B5F-908F-2744A9605633}" type="slidenum">
              <a:rPr lang="en-US" smtClean="0"/>
              <a:t>‹#›</a:t>
            </a:fld>
            <a:endParaRPr lang="en-US"/>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823"/>
            <a:ext cx="12192000" cy="6850354"/>
          </a:xfrm>
          <a:prstGeom prst="rect">
            <a:avLst/>
          </a:prstGeom>
        </p:spPr>
      </p:pic>
    </p:spTree>
    <p:extLst>
      <p:ext uri="{BB962C8B-B14F-4D97-AF65-F5344CB8AC3E}">
        <p14:creationId xmlns:p14="http://schemas.microsoft.com/office/powerpoint/2010/main" val="2935275327"/>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834EBE2-CF0B-4619-8CDD-7341C414BDE4}" type="datetimeFigureOut">
              <a:rPr lang="en-US" smtClean="0"/>
              <a:t>7/7/2020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A66F2A-B32C-4B5F-908F-2744A9605633}" type="slidenum">
              <a:rPr lang="en-US" smtClean="0"/>
              <a:t>‹#›</a:t>
            </a:fld>
            <a:endParaRPr lang="en-US"/>
          </a:p>
        </p:txBody>
      </p:sp>
    </p:spTree>
    <p:extLst>
      <p:ext uri="{BB962C8B-B14F-4D97-AF65-F5344CB8AC3E}">
        <p14:creationId xmlns:p14="http://schemas.microsoft.com/office/powerpoint/2010/main" val="24564122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834EBE2-CF0B-4619-8CDD-7341C414BDE4}" type="datetimeFigureOut">
              <a:rPr lang="en-US" smtClean="0"/>
              <a:t>7/7/2020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A66F2A-B32C-4B5F-908F-2744A9605633}" type="slidenum">
              <a:rPr lang="en-US" smtClean="0"/>
              <a:t>‹#›</a:t>
            </a:fld>
            <a:endParaRPr lang="en-US"/>
          </a:p>
        </p:txBody>
      </p:sp>
    </p:spTree>
    <p:extLst>
      <p:ext uri="{BB962C8B-B14F-4D97-AF65-F5344CB8AC3E}">
        <p14:creationId xmlns:p14="http://schemas.microsoft.com/office/powerpoint/2010/main" val="14009010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00EE7972-663B-43A5-90F5-9D8415308C1E}" type="datetimeFigureOut">
              <a:rPr lang="en-US" smtClean="0"/>
              <a:t>7/7/2020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1979E0-B4FF-49A6-A25B-D901D899030C}" type="slidenum">
              <a:rPr lang="en-US" smtClean="0"/>
              <a:t>‹#›</a:t>
            </a:fld>
            <a:endParaRPr lang="en-US"/>
          </a:p>
        </p:txBody>
      </p:sp>
    </p:spTree>
    <p:extLst>
      <p:ext uri="{BB962C8B-B14F-4D97-AF65-F5344CB8AC3E}">
        <p14:creationId xmlns:p14="http://schemas.microsoft.com/office/powerpoint/2010/main" val="29037964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0EE7972-663B-43A5-90F5-9D8415308C1E}" type="datetimeFigureOut">
              <a:rPr lang="en-US" smtClean="0"/>
              <a:t>7/7/2020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1979E0-B4FF-49A6-A25B-D901D899030C}" type="slidenum">
              <a:rPr lang="en-US" smtClean="0"/>
              <a:t>‹#›</a:t>
            </a:fld>
            <a:endParaRPr lang="en-US"/>
          </a:p>
        </p:txBody>
      </p:sp>
    </p:spTree>
    <p:extLst>
      <p:ext uri="{BB962C8B-B14F-4D97-AF65-F5344CB8AC3E}">
        <p14:creationId xmlns:p14="http://schemas.microsoft.com/office/powerpoint/2010/main" val="36828251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0EE7972-663B-43A5-90F5-9D8415308C1E}" type="datetimeFigureOut">
              <a:rPr lang="en-US" smtClean="0"/>
              <a:t>7/7/2020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1979E0-B4FF-49A6-A25B-D901D899030C}" type="slidenum">
              <a:rPr lang="en-US" smtClean="0"/>
              <a:t>‹#›</a:t>
            </a:fld>
            <a:endParaRPr lang="en-US"/>
          </a:p>
        </p:txBody>
      </p:sp>
    </p:spTree>
    <p:extLst>
      <p:ext uri="{BB962C8B-B14F-4D97-AF65-F5344CB8AC3E}">
        <p14:creationId xmlns:p14="http://schemas.microsoft.com/office/powerpoint/2010/main" val="15489330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0EE7972-663B-43A5-90F5-9D8415308C1E}" type="datetimeFigureOut">
              <a:rPr lang="en-US" smtClean="0"/>
              <a:t>7/7/2020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1979E0-B4FF-49A6-A25B-D901D899030C}" type="slidenum">
              <a:rPr lang="en-US" smtClean="0"/>
              <a:t>‹#›</a:t>
            </a:fld>
            <a:endParaRPr lang="en-US"/>
          </a:p>
        </p:txBody>
      </p:sp>
    </p:spTree>
    <p:extLst>
      <p:ext uri="{BB962C8B-B14F-4D97-AF65-F5344CB8AC3E}">
        <p14:creationId xmlns:p14="http://schemas.microsoft.com/office/powerpoint/2010/main" val="10750823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0EE7972-663B-43A5-90F5-9D8415308C1E}" type="datetimeFigureOut">
              <a:rPr lang="en-US" smtClean="0"/>
              <a:t>7/7/2020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E1979E0-B4FF-49A6-A25B-D901D899030C}" type="slidenum">
              <a:rPr lang="en-US" smtClean="0"/>
              <a:t>‹#›</a:t>
            </a:fld>
            <a:endParaRPr lang="en-US"/>
          </a:p>
        </p:txBody>
      </p:sp>
    </p:spTree>
    <p:extLst>
      <p:ext uri="{BB962C8B-B14F-4D97-AF65-F5344CB8AC3E}">
        <p14:creationId xmlns:p14="http://schemas.microsoft.com/office/powerpoint/2010/main" val="30917123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0EE7972-663B-43A5-90F5-9D8415308C1E}" type="datetimeFigureOut">
              <a:rPr lang="en-US" smtClean="0"/>
              <a:t>7/7/2020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E1979E0-B4FF-49A6-A25B-D901D899030C}" type="slidenum">
              <a:rPr lang="en-US" smtClean="0"/>
              <a:t>‹#›</a:t>
            </a:fld>
            <a:endParaRPr lang="en-US"/>
          </a:p>
        </p:txBody>
      </p:sp>
    </p:spTree>
    <p:extLst>
      <p:ext uri="{BB962C8B-B14F-4D97-AF65-F5344CB8AC3E}">
        <p14:creationId xmlns:p14="http://schemas.microsoft.com/office/powerpoint/2010/main" val="262212936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0EE7972-663B-43A5-90F5-9D8415308C1E}" type="datetimeFigureOut">
              <a:rPr lang="en-US" smtClean="0"/>
              <a:t>7/7/2020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E1979E0-B4FF-49A6-A25B-D901D899030C}" type="slidenum">
              <a:rPr lang="en-US" smtClean="0"/>
              <a:t>‹#›</a:t>
            </a:fld>
            <a:endParaRPr lang="en-US"/>
          </a:p>
        </p:txBody>
      </p:sp>
    </p:spTree>
    <p:extLst>
      <p:ext uri="{BB962C8B-B14F-4D97-AF65-F5344CB8AC3E}">
        <p14:creationId xmlns:p14="http://schemas.microsoft.com/office/powerpoint/2010/main" val="18132781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0EE7972-663B-43A5-90F5-9D8415308C1E}" type="datetimeFigureOut">
              <a:rPr lang="en-US" smtClean="0"/>
              <a:t>7/7/2020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1979E0-B4FF-49A6-A25B-D901D899030C}" type="slidenum">
              <a:rPr lang="en-US" smtClean="0"/>
              <a:t>‹#›</a:t>
            </a:fld>
            <a:endParaRPr lang="en-US"/>
          </a:p>
        </p:txBody>
      </p:sp>
    </p:spTree>
    <p:extLst>
      <p:ext uri="{BB962C8B-B14F-4D97-AF65-F5344CB8AC3E}">
        <p14:creationId xmlns:p14="http://schemas.microsoft.com/office/powerpoint/2010/main" val="16828957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834EBE2-CF0B-4619-8CDD-7341C414BDE4}" type="datetimeFigureOut">
              <a:rPr lang="en-US" smtClean="0"/>
              <a:t>7/7/2020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A66F2A-B32C-4B5F-908F-2744A9605633}" type="slidenum">
              <a:rPr lang="en-US" smtClean="0"/>
              <a:t>‹#›</a:t>
            </a:fld>
            <a:endParaRPr lang="en-US"/>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294" y="0"/>
            <a:ext cx="12141411" cy="6858000"/>
          </a:xfrm>
          <a:prstGeom prst="rect">
            <a:avLst/>
          </a:prstGeom>
        </p:spPr>
      </p:pic>
    </p:spTree>
    <p:extLst>
      <p:ext uri="{BB962C8B-B14F-4D97-AF65-F5344CB8AC3E}">
        <p14:creationId xmlns:p14="http://schemas.microsoft.com/office/powerpoint/2010/main" val="55523036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0EE7972-663B-43A5-90F5-9D8415308C1E}" type="datetimeFigureOut">
              <a:rPr lang="en-US" smtClean="0"/>
              <a:t>7/7/2020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1979E0-B4FF-49A6-A25B-D901D899030C}" type="slidenum">
              <a:rPr lang="en-US" smtClean="0"/>
              <a:t>‹#›</a:t>
            </a:fld>
            <a:endParaRPr lang="en-US"/>
          </a:p>
        </p:txBody>
      </p:sp>
    </p:spTree>
    <p:extLst>
      <p:ext uri="{BB962C8B-B14F-4D97-AF65-F5344CB8AC3E}">
        <p14:creationId xmlns:p14="http://schemas.microsoft.com/office/powerpoint/2010/main" val="2056687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0EE7972-663B-43A5-90F5-9D8415308C1E}" type="datetimeFigureOut">
              <a:rPr lang="en-US" smtClean="0"/>
              <a:t>7/7/2020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1979E0-B4FF-49A6-A25B-D901D899030C}" type="slidenum">
              <a:rPr lang="en-US" smtClean="0"/>
              <a:t>‹#›</a:t>
            </a:fld>
            <a:endParaRPr lang="en-US"/>
          </a:p>
        </p:txBody>
      </p:sp>
    </p:spTree>
    <p:extLst>
      <p:ext uri="{BB962C8B-B14F-4D97-AF65-F5344CB8AC3E}">
        <p14:creationId xmlns:p14="http://schemas.microsoft.com/office/powerpoint/2010/main" val="51233129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0EE7972-663B-43A5-90F5-9D8415308C1E}" type="datetimeFigureOut">
              <a:rPr lang="en-US" smtClean="0"/>
              <a:t>7/7/2020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1979E0-B4FF-49A6-A25B-D901D899030C}" type="slidenum">
              <a:rPr lang="en-US" smtClean="0"/>
              <a:t>‹#›</a:t>
            </a:fld>
            <a:endParaRPr lang="en-US"/>
          </a:p>
        </p:txBody>
      </p:sp>
    </p:spTree>
    <p:extLst>
      <p:ext uri="{BB962C8B-B14F-4D97-AF65-F5344CB8AC3E}">
        <p14:creationId xmlns:p14="http://schemas.microsoft.com/office/powerpoint/2010/main" val="207820946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11" name="Freeform 6" title="scalloped circle"/>
          <p:cNvSpPr/>
          <p:nvPr/>
        </p:nvSpPr>
        <p:spPr bwMode="auto">
          <a:xfrm>
            <a:off x="3557016" y="630936"/>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2" name="Title 1"/>
          <p:cNvSpPr>
            <a:spLocks noGrp="1"/>
          </p:cNvSpPr>
          <p:nvPr>
            <p:ph type="ctrTitle"/>
          </p:nvPr>
        </p:nvSpPr>
        <p:spPr>
          <a:xfrm>
            <a:off x="1078523" y="1098388"/>
            <a:ext cx="10318418" cy="4394988"/>
          </a:xfrm>
        </p:spPr>
        <p:txBody>
          <a:bodyPr anchor="ctr">
            <a:noAutofit/>
          </a:bodyPr>
          <a:lstStyle>
            <a:lvl1pPr algn="ctr">
              <a:defRPr sz="10000" spc="800" baseline="0"/>
            </a:lvl1pPr>
          </a:lstStyle>
          <a:p>
            <a:r>
              <a:rPr lang="en-US"/>
              <a:t>Click to edit Master title style</a:t>
            </a:r>
            <a:endParaRPr lang="en-US" dirty="0"/>
          </a:p>
        </p:txBody>
      </p:sp>
      <p:sp>
        <p:nvSpPr>
          <p:cNvPr id="3" name="Subtitle 2"/>
          <p:cNvSpPr>
            <a:spLocks noGrp="1"/>
          </p:cNvSpPr>
          <p:nvPr>
            <p:ph type="subTitle" idx="1"/>
          </p:nvPr>
        </p:nvSpPr>
        <p:spPr>
          <a:xfrm>
            <a:off x="2215045" y="5979196"/>
            <a:ext cx="8045373" cy="742279"/>
          </a:xfrm>
        </p:spPr>
        <p:txBody>
          <a:bodyPr anchor="t">
            <a:normAutofit/>
          </a:bodyPr>
          <a:lstStyle>
            <a:lvl1pPr marL="0" indent="0" algn="ctr">
              <a:lnSpc>
                <a:spcPct val="100000"/>
              </a:lnSpc>
              <a:buNone/>
              <a:defRPr sz="2000" b="1" i="0" cap="all" spc="40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1078523" y="6375679"/>
            <a:ext cx="2329722" cy="348462"/>
          </a:xfrm>
        </p:spPr>
        <p:txBody>
          <a:bodyPr/>
          <a:lstStyle>
            <a:lvl1pPr>
              <a:defRPr baseline="0">
                <a:solidFill>
                  <a:schemeClr val="accent1">
                    <a:lumMod val="50000"/>
                  </a:schemeClr>
                </a:solidFill>
              </a:defRPr>
            </a:lvl1pPr>
          </a:lstStyle>
          <a:p>
            <a:fld id="{6834EBE2-CF0B-4619-8CDD-7341C414BDE4}" type="datetimeFigureOut">
              <a:rPr lang="en-US" smtClean="0"/>
              <a:t>7/7/2020</a:t>
            </a:fld>
            <a:endParaRPr lang="en-US"/>
          </a:p>
        </p:txBody>
      </p:sp>
      <p:sp>
        <p:nvSpPr>
          <p:cNvPr id="5" name="Footer Placeholder 4"/>
          <p:cNvSpPr>
            <a:spLocks noGrp="1"/>
          </p:cNvSpPr>
          <p:nvPr>
            <p:ph type="ftr" sz="quarter" idx="11"/>
          </p:nvPr>
        </p:nvSpPr>
        <p:spPr>
          <a:xfrm>
            <a:off x="4180332" y="6375679"/>
            <a:ext cx="4114800" cy="345796"/>
          </a:xfrm>
        </p:spPr>
        <p:txBody>
          <a:bodyPr/>
          <a:lstStyle>
            <a:lvl1pPr>
              <a:defRPr baseline="0">
                <a:solidFill>
                  <a:schemeClr val="accent1">
                    <a:lumMod val="50000"/>
                  </a:schemeClr>
                </a:solidFill>
              </a:defRPr>
            </a:lvl1pPr>
          </a:lstStyle>
          <a:p>
            <a:endParaRPr lang="en-US"/>
          </a:p>
        </p:txBody>
      </p:sp>
      <p:sp>
        <p:nvSpPr>
          <p:cNvPr id="6" name="Slide Number Placeholder 5"/>
          <p:cNvSpPr>
            <a:spLocks noGrp="1"/>
          </p:cNvSpPr>
          <p:nvPr>
            <p:ph type="sldNum" sz="quarter" idx="12"/>
          </p:nvPr>
        </p:nvSpPr>
        <p:spPr>
          <a:xfrm>
            <a:off x="9067218" y="6375679"/>
            <a:ext cx="2329723" cy="345796"/>
          </a:xfrm>
        </p:spPr>
        <p:txBody>
          <a:bodyPr/>
          <a:lstStyle>
            <a:lvl1pPr>
              <a:defRPr baseline="0">
                <a:solidFill>
                  <a:schemeClr val="accent1">
                    <a:lumMod val="50000"/>
                  </a:schemeClr>
                </a:solidFill>
              </a:defRPr>
            </a:lvl1pPr>
          </a:lstStyle>
          <a:p>
            <a:fld id="{E3A66F2A-B32C-4B5F-908F-2744A9605633}" type="slidenum">
              <a:rPr lang="en-US" smtClean="0"/>
              <a:t>‹#›</a:t>
            </a:fld>
            <a:endParaRPr lang="en-US"/>
          </a:p>
        </p:txBody>
      </p:sp>
      <p:sp>
        <p:nvSpPr>
          <p:cNvPr id="13" name="Rectangle 12" title="left edge border"/>
          <p:cNvSpPr/>
          <p:nvPr/>
        </p:nvSpPr>
        <p:spPr>
          <a:xfrm>
            <a:off x="0"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159117843"/>
      </p:ext>
    </p:extLst>
  </p:cSld>
  <p:clrMapOvr>
    <a:masterClrMapping/>
  </p:clrMapOvr>
  <p:extLst>
    <p:ext uri="{DCECCB84-F9BA-43D5-87BE-67443E8EF086}">
      <p15:sldGuideLst xmlns:p15="http://schemas.microsoft.com/office/powerpoint/2012/main"/>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834EBE2-CF0B-4619-8CDD-7341C414BDE4}" type="datetimeFigureOut">
              <a:rPr lang="en-US" smtClean="0"/>
              <a:t>7/7/2020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A66F2A-B32C-4B5F-908F-2744A9605633}" type="slidenum">
              <a:rPr lang="en-US" smtClean="0"/>
              <a:t>‹#›</a:t>
            </a:fld>
            <a:endParaRPr lang="en-US"/>
          </a:p>
        </p:txBody>
      </p:sp>
    </p:spTree>
    <p:extLst>
      <p:ext uri="{BB962C8B-B14F-4D97-AF65-F5344CB8AC3E}">
        <p14:creationId xmlns:p14="http://schemas.microsoft.com/office/powerpoint/2010/main" val="147051043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242929" y="1073888"/>
            <a:ext cx="8187071" cy="4064627"/>
          </a:xfrm>
        </p:spPr>
        <p:txBody>
          <a:bodyPr anchor="b">
            <a:normAutofit/>
          </a:bodyPr>
          <a:lstStyle>
            <a:lvl1pPr>
              <a:defRPr sz="8400" spc="800" baseline="0">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3242930" y="5159781"/>
            <a:ext cx="7017488" cy="951135"/>
          </a:xfrm>
        </p:spPr>
        <p:txBody>
          <a:bodyPr>
            <a:normAutofit/>
          </a:bodyPr>
          <a:lstStyle>
            <a:lvl1pPr marL="0" indent="0">
              <a:lnSpc>
                <a:spcPct val="100000"/>
              </a:lnSpc>
              <a:buNone/>
              <a:defRPr sz="2000" b="1" i="0" cap="all" spc="400" baseline="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3236546" y="6375679"/>
            <a:ext cx="1493947" cy="348462"/>
          </a:xfrm>
        </p:spPr>
        <p:txBody>
          <a:bodyPr/>
          <a:lstStyle>
            <a:lvl1pPr>
              <a:defRPr baseline="0">
                <a:solidFill>
                  <a:schemeClr val="tx2"/>
                </a:solidFill>
              </a:defRPr>
            </a:lvl1pPr>
          </a:lstStyle>
          <a:p>
            <a:fld id="{6834EBE2-CF0B-4619-8CDD-7341C414BDE4}" type="datetimeFigureOut">
              <a:rPr lang="en-US" smtClean="0"/>
              <a:t>7/7/2020</a:t>
            </a:fld>
            <a:endParaRPr lang="en-US"/>
          </a:p>
        </p:txBody>
      </p:sp>
      <p:sp>
        <p:nvSpPr>
          <p:cNvPr id="5" name="Footer Placeholder 4"/>
          <p:cNvSpPr>
            <a:spLocks noGrp="1"/>
          </p:cNvSpPr>
          <p:nvPr>
            <p:ph type="ftr" sz="quarter" idx="11"/>
          </p:nvPr>
        </p:nvSpPr>
        <p:spPr>
          <a:xfrm>
            <a:off x="5279064" y="6375679"/>
            <a:ext cx="4114800" cy="345796"/>
          </a:xfrm>
        </p:spPr>
        <p:txBody>
          <a:bodyPr/>
          <a:lstStyle>
            <a:lvl1pPr>
              <a:defRPr baseline="0">
                <a:solidFill>
                  <a:schemeClr val="tx2"/>
                </a:solidFill>
              </a:defRPr>
            </a:lvl1pPr>
          </a:lstStyle>
          <a:p>
            <a:endParaRPr lang="en-US"/>
          </a:p>
        </p:txBody>
      </p:sp>
      <p:sp>
        <p:nvSpPr>
          <p:cNvPr id="6" name="Slide Number Placeholder 5"/>
          <p:cNvSpPr>
            <a:spLocks noGrp="1"/>
          </p:cNvSpPr>
          <p:nvPr>
            <p:ph type="sldNum" sz="quarter" idx="12"/>
          </p:nvPr>
        </p:nvSpPr>
        <p:spPr>
          <a:xfrm>
            <a:off x="9942434" y="6375679"/>
            <a:ext cx="1487566" cy="345796"/>
          </a:xfrm>
        </p:spPr>
        <p:txBody>
          <a:bodyPr/>
          <a:lstStyle>
            <a:lvl1pPr>
              <a:defRPr baseline="0">
                <a:solidFill>
                  <a:schemeClr val="tx2"/>
                </a:solidFill>
              </a:defRPr>
            </a:lvl1pPr>
          </a:lstStyle>
          <a:p>
            <a:fld id="{E3A66F2A-B32C-4B5F-908F-2744A9605633}" type="slidenum">
              <a:rPr lang="en-US" smtClean="0"/>
              <a:t>‹#›</a:t>
            </a:fld>
            <a:endParaRPr lang="en-US"/>
          </a:p>
        </p:txBody>
      </p:sp>
      <p:grpSp>
        <p:nvGrpSpPr>
          <p:cNvPr id="7" name="Group 6" title="left scallop shape"/>
          <p:cNvGrpSpPr/>
          <p:nvPr/>
        </p:nvGrpSpPr>
        <p:grpSpPr>
          <a:xfrm>
            <a:off x="0" y="0"/>
            <a:ext cx="2814638" cy="6858000"/>
            <a:chOff x="0" y="0"/>
            <a:chExt cx="2814638" cy="6858000"/>
          </a:xfrm>
        </p:grpSpPr>
        <p:sp>
          <p:nvSpPr>
            <p:cNvPr id="11" name="Freeform 6" title="left scallop shape"/>
            <p:cNvSpPr/>
            <p:nvPr/>
          </p:nvSpPr>
          <p:spPr bwMode="auto">
            <a:xfrm>
              <a:off x="0" y="0"/>
              <a:ext cx="2814638"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tx2"/>
            </a:solidFill>
            <a:ln w="0">
              <a:noFill/>
              <a:prstDash val="solid"/>
              <a:round/>
              <a:headEnd/>
              <a:tailEnd/>
            </a:ln>
          </p:spPr>
        </p:sp>
        <p:sp>
          <p:nvSpPr>
            <p:cNvPr id="16" name="Freeform 11" title="left scallop inline"/>
            <p:cNvSpPr/>
            <p:nvPr/>
          </p:nvSpPr>
          <p:spPr bwMode="auto">
            <a:xfrm>
              <a:off x="874382" y="0"/>
              <a:ext cx="1646238"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spTree>
    <p:extLst>
      <p:ext uri="{BB962C8B-B14F-4D97-AF65-F5344CB8AC3E}">
        <p14:creationId xmlns:p14="http://schemas.microsoft.com/office/powerpoint/2010/main" val="737593244"/>
      </p:ext>
    </p:extLst>
  </p:cSld>
  <p:clrMapOvr>
    <a:overrideClrMapping bg1="dk1" tx1="lt1" bg2="dk2" tx2="lt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57300" y="2286000"/>
            <a:ext cx="4800600" cy="3619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47796" y="2286000"/>
            <a:ext cx="4800600" cy="3619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834EBE2-CF0B-4619-8CDD-7341C414BDE4}" type="datetimeFigureOut">
              <a:rPr lang="en-US" smtClean="0"/>
              <a:t>7/7/2020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A66F2A-B32C-4B5F-908F-2744A9605633}" type="slidenum">
              <a:rPr lang="en-US" smtClean="0"/>
              <a:t>‹#›</a:t>
            </a:fld>
            <a:endParaRPr lang="en-US"/>
          </a:p>
        </p:txBody>
      </p:sp>
    </p:spTree>
    <p:extLst>
      <p:ext uri="{BB962C8B-B14F-4D97-AF65-F5344CB8AC3E}">
        <p14:creationId xmlns:p14="http://schemas.microsoft.com/office/powerpoint/2010/main" val="1133195033"/>
      </p:ext>
    </p:extLst>
  </p:cSld>
  <p:clrMapOvr>
    <a:masterClrMapping/>
  </p:clrMapOvr>
  <p:extLst>
    <p:ext uri="{DCECCB84-F9BA-43D5-87BE-67443E8EF086}">
      <p15:sldGuideLst xmlns:p15="http://schemas.microsoft.com/office/powerpoint/2012/main"/>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52728" y="381000"/>
            <a:ext cx="10172700" cy="149351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251678"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57300" y="2909102"/>
            <a:ext cx="4800600" cy="299639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633864"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633864" y="2909102"/>
            <a:ext cx="4800600" cy="299639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834EBE2-CF0B-4619-8CDD-7341C414BDE4}" type="datetimeFigureOut">
              <a:rPr lang="en-US" smtClean="0"/>
              <a:t>7/7/2020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3A66F2A-B32C-4B5F-908F-2744A9605633}" type="slidenum">
              <a:rPr lang="en-US" smtClean="0"/>
              <a:t>‹#›</a:t>
            </a:fld>
            <a:endParaRPr lang="en-US"/>
          </a:p>
        </p:txBody>
      </p:sp>
    </p:spTree>
    <p:extLst>
      <p:ext uri="{BB962C8B-B14F-4D97-AF65-F5344CB8AC3E}">
        <p14:creationId xmlns:p14="http://schemas.microsoft.com/office/powerpoint/2010/main" val="466379003"/>
      </p:ext>
    </p:extLst>
  </p:cSld>
  <p:clrMapOvr>
    <a:masterClrMapping/>
  </p:clrMapOvr>
  <p:extLst>
    <p:ext uri="{DCECCB84-F9BA-43D5-87BE-67443E8EF086}">
      <p15:sldGuideLst xmlns:p15="http://schemas.microsoft.com/office/powerpoint/2012/main"/>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834EBE2-CF0B-4619-8CDD-7341C414BDE4}" type="datetimeFigureOut">
              <a:rPr lang="en-US" smtClean="0"/>
              <a:t>7/7/2020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3A66F2A-B32C-4B5F-908F-2744A9605633}" type="slidenum">
              <a:rPr lang="en-US" smtClean="0"/>
              <a:t>‹#›</a:t>
            </a:fld>
            <a:endParaRPr lang="en-US"/>
          </a:p>
        </p:txBody>
      </p:sp>
    </p:spTree>
    <p:extLst>
      <p:ext uri="{BB962C8B-B14F-4D97-AF65-F5344CB8AC3E}">
        <p14:creationId xmlns:p14="http://schemas.microsoft.com/office/powerpoint/2010/main" val="136287740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834EBE2-CF0B-4619-8CDD-7341C414BDE4}" type="datetimeFigureOut">
              <a:rPr lang="en-US" smtClean="0"/>
              <a:t>7/7/2020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3A66F2A-B32C-4B5F-908F-2744A9605633}" type="slidenum">
              <a:rPr lang="en-US" smtClean="0"/>
              <a:t>‹#›</a:t>
            </a:fld>
            <a:endParaRPr lang="en-US"/>
          </a:p>
        </p:txBody>
      </p:sp>
    </p:spTree>
    <p:extLst>
      <p:ext uri="{BB962C8B-B14F-4D97-AF65-F5344CB8AC3E}">
        <p14:creationId xmlns:p14="http://schemas.microsoft.com/office/powerpoint/2010/main" val="589557900"/>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834EBE2-CF0B-4619-8CDD-7341C414BDE4}" type="datetimeFigureOut">
              <a:rPr lang="en-US" smtClean="0"/>
              <a:t>7/7/2020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A66F2A-B32C-4B5F-908F-2744A9605633}" type="slidenum">
              <a:rPr lang="en-US" smtClean="0"/>
              <a:t>‹#›</a:t>
            </a:fld>
            <a:endParaRPr lang="en-US"/>
          </a:p>
        </p:txBody>
      </p:sp>
    </p:spTree>
    <p:extLst>
      <p:ext uri="{BB962C8B-B14F-4D97-AF65-F5344CB8AC3E}">
        <p14:creationId xmlns:p14="http://schemas.microsoft.com/office/powerpoint/2010/main" val="31344194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2" name="Title 1"/>
          <p:cNvSpPr>
            <a:spLocks noGrp="1"/>
          </p:cNvSpPr>
          <p:nvPr>
            <p:ph type="title"/>
          </p:nvPr>
        </p:nvSpPr>
        <p:spPr>
          <a:xfrm>
            <a:off x="8337884" y="457199"/>
            <a:ext cx="3092115" cy="1196671"/>
          </a:xfrm>
        </p:spPr>
        <p:txBody>
          <a:bodyPr anchor="b">
            <a:normAutofit/>
          </a:bodyPr>
          <a:lstStyle>
            <a:lvl1pPr>
              <a:lnSpc>
                <a:spcPct val="100000"/>
              </a:lnSpc>
              <a:defRPr sz="1900" b="1" i="0" cap="all" spc="300" baseline="0">
                <a:solidFill>
                  <a:schemeClr val="accent1"/>
                </a:solidFill>
                <a:latin typeface="+mn-lt"/>
              </a:defRPr>
            </a:lvl1pPr>
          </a:lstStyle>
          <a:p>
            <a:r>
              <a:rPr lang="en-US"/>
              <a:t>Click to edit Master title style</a:t>
            </a:r>
            <a:endParaRPr lang="en-US" dirty="0"/>
          </a:p>
        </p:txBody>
      </p:sp>
      <p:sp>
        <p:nvSpPr>
          <p:cNvPr id="3" name="Content Placeholder 2"/>
          <p:cNvSpPr>
            <a:spLocks noGrp="1"/>
          </p:cNvSpPr>
          <p:nvPr>
            <p:ph idx="1"/>
          </p:nvPr>
        </p:nvSpPr>
        <p:spPr>
          <a:xfrm>
            <a:off x="765051" y="920377"/>
            <a:ext cx="6158418" cy="498512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37885" y="1741336"/>
            <a:ext cx="3092115"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65051" y="6375679"/>
            <a:ext cx="1233355" cy="348462"/>
          </a:xfrm>
        </p:spPr>
        <p:txBody>
          <a:bodyPr/>
          <a:lstStyle/>
          <a:p>
            <a:fld id="{6834EBE2-CF0B-4619-8CDD-7341C414BDE4}" type="datetimeFigureOut">
              <a:rPr lang="en-US" smtClean="0"/>
              <a:t>7/7/2020</a:t>
            </a:fld>
            <a:endParaRPr lang="en-US"/>
          </a:p>
        </p:txBody>
      </p:sp>
      <p:sp>
        <p:nvSpPr>
          <p:cNvPr id="6" name="Footer Placeholder 5"/>
          <p:cNvSpPr>
            <a:spLocks noGrp="1"/>
          </p:cNvSpPr>
          <p:nvPr>
            <p:ph type="ftr" sz="quarter" idx="11"/>
          </p:nvPr>
        </p:nvSpPr>
        <p:spPr>
          <a:xfrm>
            <a:off x="2103620" y="6375679"/>
            <a:ext cx="3482179" cy="345796"/>
          </a:xfrm>
        </p:spPr>
        <p:txBody>
          <a:bodyPr/>
          <a:lstStyle/>
          <a:p>
            <a:endParaRPr lang="en-US"/>
          </a:p>
        </p:txBody>
      </p:sp>
      <p:sp>
        <p:nvSpPr>
          <p:cNvPr id="7" name="Slide Number Placeholder 6"/>
          <p:cNvSpPr>
            <a:spLocks noGrp="1"/>
          </p:cNvSpPr>
          <p:nvPr>
            <p:ph type="sldNum" sz="quarter" idx="12"/>
          </p:nvPr>
        </p:nvSpPr>
        <p:spPr>
          <a:xfrm>
            <a:off x="5691014" y="6375679"/>
            <a:ext cx="1232456" cy="345796"/>
          </a:xfrm>
        </p:spPr>
        <p:txBody>
          <a:bodyPr/>
          <a:lstStyle/>
          <a:p>
            <a:fld id="{E3A66F2A-B32C-4B5F-908F-2744A9605633}" type="slidenum">
              <a:rPr lang="en-US" smtClean="0"/>
              <a:t>‹#›</a:t>
            </a:fld>
            <a:endParaRPr lang="en-US"/>
          </a:p>
        </p:txBody>
      </p:sp>
      <p:sp>
        <p:nvSpPr>
          <p:cNvPr id="8" name="Rectangle 7"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603434150"/>
      </p:ext>
    </p:extLst>
  </p:cSld>
  <p:clrMapOvr>
    <a:masterClrMapping/>
  </p:clrMapOvr>
  <p:extLst>
    <p:ext uri="{DCECCB84-F9BA-43D5-87BE-67443E8EF086}">
      <p15:sldGuideLst xmlns:p15="http://schemas.microsoft.com/office/powerpoint/2012/main">
        <p15:guide id="1" orient="horz" pos="696">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83464" y="0"/>
            <a:ext cx="7355585"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1"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12" name="Rectangle 11"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7883" y="457200"/>
            <a:ext cx="3092117" cy="1196670"/>
          </a:xfrm>
        </p:spPr>
        <p:txBody>
          <a:bodyPr anchor="b">
            <a:normAutofit/>
          </a:bodyPr>
          <a:lstStyle>
            <a:lvl1pPr>
              <a:lnSpc>
                <a:spcPct val="100000"/>
              </a:lnSpc>
              <a:defRPr sz="1900" b="1" i="0" spc="300" baseline="0">
                <a:solidFill>
                  <a:schemeClr val="accent1"/>
                </a:solidFill>
                <a:latin typeface="+mn-lt"/>
              </a:defRPr>
            </a:lvl1pPr>
          </a:lstStyle>
          <a:p>
            <a:r>
              <a:rPr lang="en-US"/>
              <a:t>Click to edit Master title style</a:t>
            </a:r>
            <a:endParaRPr lang="en-US" dirty="0"/>
          </a:p>
        </p:txBody>
      </p:sp>
      <p:sp>
        <p:nvSpPr>
          <p:cNvPr id="4" name="Text Placeholder 3"/>
          <p:cNvSpPr>
            <a:spLocks noGrp="1"/>
          </p:cNvSpPr>
          <p:nvPr>
            <p:ph type="body" sz="half" idx="2"/>
          </p:nvPr>
        </p:nvSpPr>
        <p:spPr>
          <a:xfrm>
            <a:off x="8337883" y="1741336"/>
            <a:ext cx="3092117"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65950" y="6375679"/>
            <a:ext cx="1232456" cy="348462"/>
          </a:xfrm>
        </p:spPr>
        <p:txBody>
          <a:bodyPr/>
          <a:lstStyle/>
          <a:p>
            <a:fld id="{6834EBE2-CF0B-4619-8CDD-7341C414BDE4}" type="datetimeFigureOut">
              <a:rPr lang="en-US" smtClean="0"/>
              <a:t>7/7/2020</a:t>
            </a:fld>
            <a:endParaRPr lang="en-US"/>
          </a:p>
        </p:txBody>
      </p:sp>
      <p:sp>
        <p:nvSpPr>
          <p:cNvPr id="6" name="Footer Placeholder 5"/>
          <p:cNvSpPr>
            <a:spLocks noGrp="1"/>
          </p:cNvSpPr>
          <p:nvPr>
            <p:ph type="ftr" sz="quarter" idx="11"/>
          </p:nvPr>
        </p:nvSpPr>
        <p:spPr>
          <a:xfrm>
            <a:off x="2103621" y="6375679"/>
            <a:ext cx="3482178" cy="345796"/>
          </a:xfrm>
        </p:spPr>
        <p:txBody>
          <a:bodyPr/>
          <a:lstStyle/>
          <a:p>
            <a:endParaRPr lang="en-US"/>
          </a:p>
        </p:txBody>
      </p:sp>
      <p:sp>
        <p:nvSpPr>
          <p:cNvPr id="7" name="Slide Number Placeholder 6"/>
          <p:cNvSpPr>
            <a:spLocks noGrp="1"/>
          </p:cNvSpPr>
          <p:nvPr>
            <p:ph type="sldNum" sz="quarter" idx="12"/>
          </p:nvPr>
        </p:nvSpPr>
        <p:spPr>
          <a:xfrm>
            <a:off x="5687568" y="6375679"/>
            <a:ext cx="1234440" cy="345796"/>
          </a:xfrm>
        </p:spPr>
        <p:txBody>
          <a:bodyPr/>
          <a:lstStyle/>
          <a:p>
            <a:fld id="{E3A66F2A-B32C-4B5F-908F-2744A9605633}" type="slidenum">
              <a:rPr lang="en-US" smtClean="0"/>
              <a:t>‹#›</a:t>
            </a:fld>
            <a:endParaRPr lang="en-US"/>
          </a:p>
        </p:txBody>
      </p:sp>
    </p:spTree>
    <p:extLst>
      <p:ext uri="{BB962C8B-B14F-4D97-AF65-F5344CB8AC3E}">
        <p14:creationId xmlns:p14="http://schemas.microsoft.com/office/powerpoint/2010/main" val="153751176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834EBE2-CF0B-4619-8CDD-7341C414BDE4}" type="datetimeFigureOut">
              <a:rPr lang="en-US" smtClean="0"/>
              <a:t>7/7/2020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A66F2A-B32C-4B5F-908F-2744A9605633}" type="slidenum">
              <a:rPr lang="en-US" smtClean="0"/>
              <a:t>‹#›</a:t>
            </a:fld>
            <a:endParaRPr lang="en-US"/>
          </a:p>
        </p:txBody>
      </p:sp>
    </p:spTree>
    <p:extLst>
      <p:ext uri="{BB962C8B-B14F-4D97-AF65-F5344CB8AC3E}">
        <p14:creationId xmlns:p14="http://schemas.microsoft.com/office/powerpoint/2010/main" val="286322937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066321" y="382386"/>
            <a:ext cx="1492132" cy="560040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57300" y="382385"/>
            <a:ext cx="8392585" cy="560040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834EBE2-CF0B-4619-8CDD-7341C414BDE4}" type="datetimeFigureOut">
              <a:rPr lang="en-US" smtClean="0"/>
              <a:t>7/7/2020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A66F2A-B32C-4B5F-908F-2744A9605633}" type="slidenum">
              <a:rPr lang="en-US" smtClean="0"/>
              <a:t>‹#›</a:t>
            </a:fld>
            <a:endParaRPr lang="en-US"/>
          </a:p>
        </p:txBody>
      </p:sp>
    </p:spTree>
    <p:extLst>
      <p:ext uri="{BB962C8B-B14F-4D97-AF65-F5344CB8AC3E}">
        <p14:creationId xmlns:p14="http://schemas.microsoft.com/office/powerpoint/2010/main" val="42921089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834EBE2-CF0B-4619-8CDD-7341C414BDE4}" type="datetimeFigureOut">
              <a:rPr lang="en-US" smtClean="0"/>
              <a:t>7/7/2020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A66F2A-B32C-4B5F-908F-2744A9605633}" type="slidenum">
              <a:rPr lang="en-US" smtClean="0"/>
              <a:t>‹#›</a:t>
            </a:fld>
            <a:endParaRPr lang="en-US"/>
          </a:p>
        </p:txBody>
      </p:sp>
    </p:spTree>
    <p:extLst>
      <p:ext uri="{BB962C8B-B14F-4D97-AF65-F5344CB8AC3E}">
        <p14:creationId xmlns:p14="http://schemas.microsoft.com/office/powerpoint/2010/main" val="31003811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834EBE2-CF0B-4619-8CDD-7341C414BDE4}" type="datetimeFigureOut">
              <a:rPr lang="en-US" smtClean="0"/>
              <a:t>7/7/2020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3A66F2A-B32C-4B5F-908F-2744A9605633}" type="slidenum">
              <a:rPr lang="en-US" smtClean="0"/>
              <a:t>‹#›</a:t>
            </a:fld>
            <a:endParaRPr lang="en-US"/>
          </a:p>
        </p:txBody>
      </p:sp>
    </p:spTree>
    <p:extLst>
      <p:ext uri="{BB962C8B-B14F-4D97-AF65-F5344CB8AC3E}">
        <p14:creationId xmlns:p14="http://schemas.microsoft.com/office/powerpoint/2010/main" val="25100596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834EBE2-CF0B-4619-8CDD-7341C414BDE4}" type="datetimeFigureOut">
              <a:rPr lang="en-US" smtClean="0"/>
              <a:t>7/7/2020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3A66F2A-B32C-4B5F-908F-2744A9605633}" type="slidenum">
              <a:rPr lang="en-US" smtClean="0"/>
              <a:t>‹#›</a:t>
            </a:fld>
            <a:endParaRPr lang="en-US"/>
          </a:p>
        </p:txBody>
      </p:sp>
    </p:spTree>
    <p:extLst>
      <p:ext uri="{BB962C8B-B14F-4D97-AF65-F5344CB8AC3E}">
        <p14:creationId xmlns:p14="http://schemas.microsoft.com/office/powerpoint/2010/main" val="27018700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834EBE2-CF0B-4619-8CDD-7341C414BDE4}" type="datetimeFigureOut">
              <a:rPr lang="en-US" smtClean="0"/>
              <a:t>7/7/2020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3A66F2A-B32C-4B5F-908F-2744A9605633}" type="slidenum">
              <a:rPr lang="en-US" smtClean="0"/>
              <a:t>‹#›</a:t>
            </a:fld>
            <a:endParaRPr lang="en-US"/>
          </a:p>
        </p:txBody>
      </p:sp>
    </p:spTree>
    <p:extLst>
      <p:ext uri="{BB962C8B-B14F-4D97-AF65-F5344CB8AC3E}">
        <p14:creationId xmlns:p14="http://schemas.microsoft.com/office/powerpoint/2010/main" val="1582646388"/>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834EBE2-CF0B-4619-8CDD-7341C414BDE4}" type="datetimeFigureOut">
              <a:rPr lang="en-US" smtClean="0"/>
              <a:t>7/7/2020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A66F2A-B32C-4B5F-908F-2744A9605633}" type="slidenum">
              <a:rPr lang="en-US" smtClean="0"/>
              <a:t>‹#›</a:t>
            </a:fld>
            <a:endParaRPr lang="en-US"/>
          </a:p>
        </p:txBody>
      </p:sp>
    </p:spTree>
    <p:extLst>
      <p:ext uri="{BB962C8B-B14F-4D97-AF65-F5344CB8AC3E}">
        <p14:creationId xmlns:p14="http://schemas.microsoft.com/office/powerpoint/2010/main" val="1596914747"/>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834EBE2-CF0B-4619-8CDD-7341C414BDE4}" type="datetimeFigureOut">
              <a:rPr lang="en-US" smtClean="0"/>
              <a:t>7/7/2020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A66F2A-B32C-4B5F-908F-2744A9605633}" type="slidenum">
              <a:rPr lang="en-US" smtClean="0"/>
              <a:t>‹#›</a:t>
            </a:fld>
            <a:endParaRPr lang="en-US"/>
          </a:p>
        </p:txBody>
      </p:sp>
    </p:spTree>
    <p:extLst>
      <p:ext uri="{BB962C8B-B14F-4D97-AF65-F5344CB8AC3E}">
        <p14:creationId xmlns:p14="http://schemas.microsoft.com/office/powerpoint/2010/main" val="502667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34EBE2-CF0B-4619-8CDD-7341C414BDE4}" type="datetimeFigureOut">
              <a:rPr lang="en-US" smtClean="0"/>
              <a:t>7/7/2020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3A66F2A-B32C-4B5F-908F-2744A9605633}" type="slidenum">
              <a:rPr lang="en-US" smtClean="0"/>
              <a:t>‹#›</a:t>
            </a:fld>
            <a:endParaRPr lang="en-US"/>
          </a:p>
        </p:txBody>
      </p:sp>
      <p:pic>
        <p:nvPicPr>
          <p:cNvPr id="7" name="Content Placeholder 3"/>
          <p:cNvPicPr>
            <a:picLocks noGrp="1" noChangeAspect="1"/>
          </p:cNvPicPr>
          <p:nvPr/>
        </p:nvPicPr>
        <p:blipFill>
          <a:blip r:embed="rId14" cstate="print">
            <a:extLst>
              <a:ext uri="{28A0092B-C50C-407E-A947-70E740481C1C}">
                <a14:useLocalDpi xmlns:a14="http://schemas.microsoft.com/office/drawing/2010/main" val="0"/>
              </a:ext>
            </a:extLst>
          </a:blip>
          <a:stretch>
            <a:fillRect/>
          </a:stretch>
        </p:blipFill>
        <p:spPr>
          <a:xfrm>
            <a:off x="0" y="-14744"/>
            <a:ext cx="12192000" cy="6887487"/>
          </a:xfrm>
          <a:prstGeom prst="rect">
            <a:avLst/>
          </a:prstGeom>
        </p:spPr>
      </p:pic>
    </p:spTree>
    <p:extLst>
      <p:ext uri="{BB962C8B-B14F-4D97-AF65-F5344CB8AC3E}">
        <p14:creationId xmlns:p14="http://schemas.microsoft.com/office/powerpoint/2010/main" val="340987360"/>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0EE7972-663B-43A5-90F5-9D8415308C1E}" type="datetimeFigureOut">
              <a:rPr lang="en-US" smtClean="0"/>
              <a:t>7/7/2020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1979E0-B4FF-49A6-A25B-D901D899030C}" type="slidenum">
              <a:rPr lang="en-US" smtClean="0"/>
              <a:t>‹#›</a:t>
            </a:fld>
            <a:endParaRPr lang="en-US"/>
          </a:p>
        </p:txBody>
      </p:sp>
    </p:spTree>
    <p:extLst>
      <p:ext uri="{BB962C8B-B14F-4D97-AF65-F5344CB8AC3E}">
        <p14:creationId xmlns:p14="http://schemas.microsoft.com/office/powerpoint/2010/main" val="750472478"/>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1678" y="382385"/>
            <a:ext cx="10178322" cy="1492132"/>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251678" y="2286001"/>
            <a:ext cx="10178322" cy="359359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251678" y="6375679"/>
            <a:ext cx="2329722" cy="348462"/>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fld id="{6834EBE2-CF0B-4619-8CDD-7341C414BDE4}" type="datetimeFigureOut">
              <a:rPr lang="en-US" smtClean="0"/>
              <a:t>7/7/2020</a:t>
            </a:fld>
            <a:endParaRPr lang="en-US"/>
          </a:p>
        </p:txBody>
      </p:sp>
      <p:sp>
        <p:nvSpPr>
          <p:cNvPr id="5" name="Footer Placeholder 4"/>
          <p:cNvSpPr>
            <a:spLocks noGrp="1"/>
          </p:cNvSpPr>
          <p:nvPr>
            <p:ph type="ftr" sz="quarter" idx="3"/>
          </p:nvPr>
        </p:nvSpPr>
        <p:spPr>
          <a:xfrm>
            <a:off x="4038600" y="6375679"/>
            <a:ext cx="4114800" cy="345796"/>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endParaRPr lang="en-US"/>
          </a:p>
        </p:txBody>
      </p:sp>
      <p:sp>
        <p:nvSpPr>
          <p:cNvPr id="6" name="Slide Number Placeholder 5"/>
          <p:cNvSpPr>
            <a:spLocks noGrp="1"/>
          </p:cNvSpPr>
          <p:nvPr>
            <p:ph type="sldNum" sz="quarter" idx="4"/>
          </p:nvPr>
        </p:nvSpPr>
        <p:spPr>
          <a:xfrm>
            <a:off x="8610601" y="6375679"/>
            <a:ext cx="2819399" cy="345796"/>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E3A66F2A-B32C-4B5F-908F-2744A9605633}" type="slidenum">
              <a:rPr lang="en-US" smtClean="0"/>
              <a:t>‹#›</a:t>
            </a:fld>
            <a:endParaRPr lang="en-US"/>
          </a:p>
        </p:txBody>
      </p:sp>
      <p:sp>
        <p:nvSpPr>
          <p:cNvPr id="11" name="Freeform 6" title="Left scallop edge"/>
          <p:cNvSpPr/>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
        <p:nvSpPr>
          <p:cNvPr id="12" name="Rectangle 11" title="right edge border"/>
          <p:cNvSpPr/>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62533537"/>
      </p:ext>
    </p:extLst>
  </p:cSld>
  <p:clrMap bg1="lt1" tx1="dk1" bg2="lt2" tx2="dk2" accent1="accent1" accent2="accent2" accent3="accent3" accent4="accent4" accent5="accent5" accent6="accent6" hlink="hlink" folHlink="folHlink"/>
  <p:sldLayoutIdLst>
    <p:sldLayoutId id="2147483823" r:id="rId1"/>
    <p:sldLayoutId id="2147483824" r:id="rId2"/>
    <p:sldLayoutId id="2147483825" r:id="rId3"/>
    <p:sldLayoutId id="2147483826" r:id="rId4"/>
    <p:sldLayoutId id="2147483827" r:id="rId5"/>
    <p:sldLayoutId id="2147483828" r:id="rId6"/>
    <p:sldLayoutId id="2147483829" r:id="rId7"/>
    <p:sldLayoutId id="2147483830" r:id="rId8"/>
    <p:sldLayoutId id="2147483831" r:id="rId9"/>
    <p:sldLayoutId id="2147483832" r:id="rId10"/>
    <p:sldLayoutId id="2147483833" r:id="rId11"/>
  </p:sldLayoutIdLst>
  <p:txStyles>
    <p:titleStyle>
      <a:lvl1pPr algn="l" defTabSz="914400" rtl="0" eaLnBrk="1" latinLnBrk="0" hangingPunct="1">
        <a:lnSpc>
          <a:spcPct val="90000"/>
        </a:lnSpc>
        <a:spcBef>
          <a:spcPct val="0"/>
        </a:spcBef>
        <a:buNone/>
        <a:defRPr sz="5100" kern="1200" cap="all" spc="200" baseline="0">
          <a:solidFill>
            <a:schemeClr val="tx2"/>
          </a:solidFill>
          <a:latin typeface="+mj-lt"/>
          <a:ea typeface="+mj-ea"/>
          <a:cs typeface="+mj-cs"/>
        </a:defRPr>
      </a:lvl1pPr>
    </p:titleStyle>
    <p:body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792">
          <p15:clr>
            <a:srgbClr val="F26B43"/>
          </p15:clr>
        </p15:guide>
        <p15:guide id="2" pos="7200">
          <p15:clr>
            <a:srgbClr val="F26B43"/>
          </p15:clr>
        </p15:guide>
        <p15:guide id="3" orient="horz" pos="4008">
          <p15:clr>
            <a:srgbClr val="F26B43"/>
          </p15:clr>
        </p15:guide>
        <p15:guide id="4" orient="horz" pos="1440">
          <p15:clr>
            <a:srgbClr val="F26B43"/>
          </p15:clr>
        </p15:guide>
        <p15:guide id="5" orient="horz" pos="3720">
          <p15:clr>
            <a:srgbClr val="F26B43"/>
          </p15:clr>
        </p15:guide>
        <p15:guide id="6" orient="horz" pos="2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9.xml.rels><?xml version="1.0" encoding="UTF-8" standalone="yes"?>
<Relationships xmlns="http://schemas.openxmlformats.org/package/2006/relationships"><Relationship Id="rId3" Type="http://schemas.openxmlformats.org/officeDocument/2006/relationships/hyperlink" Target="https://www.researchgate.net/publication/335524435_Comparative_Study_for_Wiper_Control_Systems_using_MATLAB_Tools" TargetMode="External"/><Relationship Id="rId2" Type="http://schemas.openxmlformats.org/officeDocument/2006/relationships/hyperlink" Target="https://www.researchgate.net/publication/325338468_Investigation_of_hydraulic_fitting_losses" TargetMode="External"/><Relationship Id="rId1" Type="http://schemas.openxmlformats.org/officeDocument/2006/relationships/slideLayout" Target="../slideLayouts/slideLayout24.xml"/><Relationship Id="rId6" Type="http://schemas.openxmlformats.org/officeDocument/2006/relationships/hyperlink" Target="https://www.researchgate.net/publication/326316390_WORKING_PRINCIPLE_OF_ARDUINO_AND_USING_IT_AS_A_TOOL_FOR_STUDY_AND_RESEARCH" TargetMode="External"/><Relationship Id="rId5" Type="http://schemas.openxmlformats.org/officeDocument/2006/relationships/hyperlink" Target="https://www.researchgate.net/publication/336669179_Power_Supply_Architectures_for_Drones_-_A_Review" TargetMode="External"/><Relationship Id="rId4" Type="http://schemas.openxmlformats.org/officeDocument/2006/relationships/hyperlink" Target="https://www.researchgate.net/publication/320244094_Design_Production_and_Testing_of_a_Single_Stage_Centrifugal_Pump"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4A6850-779D-48C1-9C77-80BFF0C599E8}"/>
              </a:ext>
            </a:extLst>
          </p:cNvPr>
          <p:cNvSpPr>
            <a:spLocks noGrp="1"/>
          </p:cNvSpPr>
          <p:nvPr>
            <p:ph type="ctrTitle"/>
          </p:nvPr>
        </p:nvSpPr>
        <p:spPr/>
        <p:txBody>
          <a:bodyPr/>
          <a:lstStyle/>
          <a:p>
            <a:r>
              <a:rPr lang="en-US" dirty="0"/>
              <a:t>Traffic Sign Cleaning</a:t>
            </a:r>
          </a:p>
        </p:txBody>
      </p:sp>
      <p:sp>
        <p:nvSpPr>
          <p:cNvPr id="3" name="Subtitle 2">
            <a:extLst>
              <a:ext uri="{FF2B5EF4-FFF2-40B4-BE49-F238E27FC236}">
                <a16:creationId xmlns:a16="http://schemas.microsoft.com/office/drawing/2014/main" id="{4E346A9E-C942-4CC7-9C94-712A2995E6C6}"/>
              </a:ext>
            </a:extLst>
          </p:cNvPr>
          <p:cNvSpPr>
            <a:spLocks noGrp="1"/>
          </p:cNvSpPr>
          <p:nvPr>
            <p:ph type="subTitle" idx="1"/>
          </p:nvPr>
        </p:nvSpPr>
        <p:spPr>
          <a:xfrm>
            <a:off x="2215045" y="4916558"/>
            <a:ext cx="8045373" cy="1804918"/>
          </a:xfrm>
        </p:spPr>
        <p:txBody>
          <a:bodyPr>
            <a:normAutofit fontScale="85000" lnSpcReduction="20000"/>
          </a:bodyPr>
          <a:lstStyle/>
          <a:p>
            <a:r>
              <a:rPr lang="en-US" dirty="0"/>
              <a:t>Abdalla</a:t>
            </a:r>
          </a:p>
          <a:p>
            <a:r>
              <a:rPr lang="en-US" dirty="0"/>
              <a:t>Saad</a:t>
            </a:r>
          </a:p>
          <a:p>
            <a:r>
              <a:rPr lang="en-US" dirty="0"/>
              <a:t>Abdulrahman</a:t>
            </a:r>
          </a:p>
          <a:p>
            <a:r>
              <a:rPr lang="en-US" dirty="0"/>
              <a:t>Mohammed</a:t>
            </a:r>
          </a:p>
          <a:p>
            <a:r>
              <a:rPr lang="en-US" dirty="0" err="1"/>
              <a:t>Mosaad</a:t>
            </a:r>
            <a:endParaRPr lang="en-US" dirty="0"/>
          </a:p>
          <a:p>
            <a:r>
              <a:rPr lang="en-US" dirty="0"/>
              <a:t>Abdullah</a:t>
            </a:r>
          </a:p>
          <a:p>
            <a:endParaRPr lang="en-US" dirty="0"/>
          </a:p>
        </p:txBody>
      </p:sp>
      <p:pic>
        <p:nvPicPr>
          <p:cNvPr id="6" name="Picture 5">
            <a:extLst>
              <a:ext uri="{FF2B5EF4-FFF2-40B4-BE49-F238E27FC236}">
                <a16:creationId xmlns:a16="http://schemas.microsoft.com/office/drawing/2014/main" id="{C19D0FF7-C8AB-40CC-B1A3-DCFDEE3005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07817" y="3136855"/>
            <a:ext cx="2793343" cy="2622757"/>
          </a:xfrm>
          <a:prstGeom prst="rect">
            <a:avLst/>
          </a:prstGeom>
        </p:spPr>
      </p:pic>
    </p:spTree>
    <p:extLst>
      <p:ext uri="{BB962C8B-B14F-4D97-AF65-F5344CB8AC3E}">
        <p14:creationId xmlns:p14="http://schemas.microsoft.com/office/powerpoint/2010/main" val="30230642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pattFill prst="pct5">
          <a:fgClr>
            <a:schemeClr val="bg2"/>
          </a:fgClr>
          <a:bgClr>
            <a:schemeClr val="bg1"/>
          </a:bgClr>
        </a:patt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7B3033-FC54-49CC-A713-243B28DBFE53}"/>
              </a:ext>
            </a:extLst>
          </p:cNvPr>
          <p:cNvSpPr>
            <a:spLocks noGrp="1"/>
          </p:cNvSpPr>
          <p:nvPr>
            <p:ph type="title"/>
          </p:nvPr>
        </p:nvSpPr>
        <p:spPr/>
        <p:txBody>
          <a:bodyPr/>
          <a:lstStyle/>
          <a:p>
            <a:r>
              <a:rPr lang="en-US" dirty="0"/>
              <a:t>Components Details</a:t>
            </a:r>
          </a:p>
        </p:txBody>
      </p:sp>
      <p:sp>
        <p:nvSpPr>
          <p:cNvPr id="3" name="Content Placeholder 2">
            <a:extLst>
              <a:ext uri="{FF2B5EF4-FFF2-40B4-BE49-F238E27FC236}">
                <a16:creationId xmlns:a16="http://schemas.microsoft.com/office/drawing/2014/main" id="{54112482-53C8-4EB0-8BA0-21D4B7F69F5B}"/>
              </a:ext>
            </a:extLst>
          </p:cNvPr>
          <p:cNvSpPr>
            <a:spLocks noGrp="1"/>
          </p:cNvSpPr>
          <p:nvPr>
            <p:ph idx="1"/>
          </p:nvPr>
        </p:nvSpPr>
        <p:spPr/>
        <p:txBody>
          <a:bodyPr>
            <a:normAutofit/>
          </a:bodyPr>
          <a:lstStyle/>
          <a:p>
            <a:r>
              <a:rPr lang="en-US" dirty="0"/>
              <a:t>Arduino UNO R3</a:t>
            </a:r>
          </a:p>
          <a:p>
            <a:endParaRPr lang="en-US" dirty="0"/>
          </a:p>
          <a:p>
            <a:endParaRPr lang="en-US" dirty="0"/>
          </a:p>
          <a:p>
            <a:endParaRPr lang="en-US" dirty="0"/>
          </a:p>
          <a:p>
            <a:endParaRPr lang="en-US" dirty="0"/>
          </a:p>
          <a:p>
            <a:r>
              <a:rPr lang="en-US" dirty="0"/>
              <a:t>6 mm DC motor</a:t>
            </a:r>
          </a:p>
          <a:p>
            <a:pPr lvl="1"/>
            <a:r>
              <a:rPr lang="en-US" dirty="0"/>
              <a:t>Propellers </a:t>
            </a:r>
          </a:p>
          <a:p>
            <a:endParaRPr lang="en-US" dirty="0"/>
          </a:p>
        </p:txBody>
      </p:sp>
      <p:pic>
        <p:nvPicPr>
          <p:cNvPr id="4" name="Picture 3">
            <a:extLst>
              <a:ext uri="{FF2B5EF4-FFF2-40B4-BE49-F238E27FC236}">
                <a16:creationId xmlns:a16="http://schemas.microsoft.com/office/drawing/2014/main" id="{6A826C1A-3E62-41E9-91D6-F26AAE7A80E7}"/>
              </a:ext>
            </a:extLst>
          </p:cNvPr>
          <p:cNvPicPr/>
          <p:nvPr/>
        </p:nvPicPr>
        <p:blipFill>
          <a:blip r:embed="rId2"/>
          <a:stretch>
            <a:fillRect/>
          </a:stretch>
        </p:blipFill>
        <p:spPr>
          <a:xfrm>
            <a:off x="6330368" y="1690688"/>
            <a:ext cx="2694359" cy="1738312"/>
          </a:xfrm>
          <a:prstGeom prst="rect">
            <a:avLst/>
          </a:prstGeom>
        </p:spPr>
      </p:pic>
      <p:pic>
        <p:nvPicPr>
          <p:cNvPr id="5" name="Picture 4">
            <a:extLst>
              <a:ext uri="{FF2B5EF4-FFF2-40B4-BE49-F238E27FC236}">
                <a16:creationId xmlns:a16="http://schemas.microsoft.com/office/drawing/2014/main" id="{445C5567-5748-4D88-9594-55B55B23E908}"/>
              </a:ext>
            </a:extLst>
          </p:cNvPr>
          <p:cNvPicPr/>
          <p:nvPr/>
        </p:nvPicPr>
        <p:blipFill>
          <a:blip r:embed="rId3"/>
          <a:stretch>
            <a:fillRect/>
          </a:stretch>
        </p:blipFill>
        <p:spPr>
          <a:xfrm>
            <a:off x="6678354" y="4001294"/>
            <a:ext cx="2210421" cy="1976645"/>
          </a:xfrm>
          <a:prstGeom prst="rect">
            <a:avLst/>
          </a:prstGeom>
        </p:spPr>
      </p:pic>
    </p:spTree>
    <p:extLst>
      <p:ext uri="{BB962C8B-B14F-4D97-AF65-F5344CB8AC3E}">
        <p14:creationId xmlns:p14="http://schemas.microsoft.com/office/powerpoint/2010/main" val="5102288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pattFill prst="pct5">
          <a:fgClr>
            <a:schemeClr val="bg2"/>
          </a:fgClr>
          <a:bgClr>
            <a:schemeClr val="bg1"/>
          </a:bgClr>
        </a:patt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D22C23-B430-4614-B874-C27E0ABFCC9D}"/>
              </a:ext>
            </a:extLst>
          </p:cNvPr>
          <p:cNvSpPr>
            <a:spLocks noGrp="1"/>
          </p:cNvSpPr>
          <p:nvPr>
            <p:ph type="title"/>
          </p:nvPr>
        </p:nvSpPr>
        <p:spPr/>
        <p:txBody>
          <a:bodyPr/>
          <a:lstStyle/>
          <a:p>
            <a:r>
              <a:rPr lang="en-US" dirty="0"/>
              <a:t>Components Details</a:t>
            </a:r>
          </a:p>
        </p:txBody>
      </p:sp>
      <p:sp>
        <p:nvSpPr>
          <p:cNvPr id="3" name="Content Placeholder 2">
            <a:extLst>
              <a:ext uri="{FF2B5EF4-FFF2-40B4-BE49-F238E27FC236}">
                <a16:creationId xmlns:a16="http://schemas.microsoft.com/office/drawing/2014/main" id="{BDE09FE0-110D-4EA8-9BF0-95CFAEE94129}"/>
              </a:ext>
            </a:extLst>
          </p:cNvPr>
          <p:cNvSpPr>
            <a:spLocks noGrp="1"/>
          </p:cNvSpPr>
          <p:nvPr>
            <p:ph idx="1"/>
          </p:nvPr>
        </p:nvSpPr>
        <p:spPr/>
        <p:txBody>
          <a:bodyPr>
            <a:normAutofit/>
          </a:bodyPr>
          <a:lstStyle/>
          <a:p>
            <a:r>
              <a:rPr lang="en-US" dirty="0"/>
              <a:t>Reel Engine</a:t>
            </a:r>
          </a:p>
          <a:p>
            <a:pPr lvl="1"/>
            <a:r>
              <a:rPr lang="en-US" dirty="0"/>
              <a:t>Brushless DC Motor ¼ Hp </a:t>
            </a:r>
          </a:p>
          <a:p>
            <a:pPr lvl="1"/>
            <a:endParaRPr lang="en-US" dirty="0"/>
          </a:p>
          <a:p>
            <a:pPr lvl="1"/>
            <a:endParaRPr lang="en-US" dirty="0"/>
          </a:p>
          <a:p>
            <a:pPr lvl="1"/>
            <a:endParaRPr lang="en-US" dirty="0"/>
          </a:p>
          <a:p>
            <a:pPr lvl="1"/>
            <a:endParaRPr lang="en-US" dirty="0"/>
          </a:p>
          <a:p>
            <a:r>
              <a:rPr lang="en-US" dirty="0"/>
              <a:t>Brush Rollers</a:t>
            </a:r>
          </a:p>
          <a:p>
            <a:pPr lvl="1"/>
            <a:r>
              <a:rPr lang="en-US" dirty="0"/>
              <a:t>Soft Fabric</a:t>
            </a:r>
          </a:p>
        </p:txBody>
      </p:sp>
      <p:pic>
        <p:nvPicPr>
          <p:cNvPr id="4" name="Picture 3">
            <a:extLst>
              <a:ext uri="{FF2B5EF4-FFF2-40B4-BE49-F238E27FC236}">
                <a16:creationId xmlns:a16="http://schemas.microsoft.com/office/drawing/2014/main" id="{C12FD7A5-5536-4335-80F0-347C2F183A9F}"/>
              </a:ext>
            </a:extLst>
          </p:cNvPr>
          <p:cNvPicPr>
            <a:picLocks noChangeAspect="1"/>
          </p:cNvPicPr>
          <p:nvPr/>
        </p:nvPicPr>
        <p:blipFill>
          <a:blip r:embed="rId2"/>
          <a:stretch>
            <a:fillRect/>
          </a:stretch>
        </p:blipFill>
        <p:spPr>
          <a:xfrm>
            <a:off x="6978059" y="1690688"/>
            <a:ext cx="1968026" cy="2010236"/>
          </a:xfrm>
          <a:prstGeom prst="rect">
            <a:avLst/>
          </a:prstGeom>
        </p:spPr>
      </p:pic>
      <p:pic>
        <p:nvPicPr>
          <p:cNvPr id="5" name="Picture 4">
            <a:extLst>
              <a:ext uri="{FF2B5EF4-FFF2-40B4-BE49-F238E27FC236}">
                <a16:creationId xmlns:a16="http://schemas.microsoft.com/office/drawing/2014/main" id="{551A0B18-0B74-46D0-A9F0-6ED072632C44}"/>
              </a:ext>
            </a:extLst>
          </p:cNvPr>
          <p:cNvPicPr>
            <a:picLocks noChangeAspect="1"/>
          </p:cNvPicPr>
          <p:nvPr/>
        </p:nvPicPr>
        <p:blipFill>
          <a:blip r:embed="rId3"/>
          <a:stretch>
            <a:fillRect/>
          </a:stretch>
        </p:blipFill>
        <p:spPr>
          <a:xfrm>
            <a:off x="6886161" y="4001294"/>
            <a:ext cx="2576072" cy="1869419"/>
          </a:xfrm>
          <a:prstGeom prst="rect">
            <a:avLst/>
          </a:prstGeom>
        </p:spPr>
      </p:pic>
    </p:spTree>
    <p:extLst>
      <p:ext uri="{BB962C8B-B14F-4D97-AF65-F5344CB8AC3E}">
        <p14:creationId xmlns:p14="http://schemas.microsoft.com/office/powerpoint/2010/main" val="20996383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pattFill prst="pct5">
          <a:fgClr>
            <a:schemeClr val="bg2"/>
          </a:fgClr>
          <a:bgClr>
            <a:schemeClr val="bg1"/>
          </a:bgClr>
        </a:patt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2937CE-1EE2-4FB2-8EAB-2F8543759DBA}"/>
              </a:ext>
            </a:extLst>
          </p:cNvPr>
          <p:cNvSpPr>
            <a:spLocks noGrp="1"/>
          </p:cNvSpPr>
          <p:nvPr>
            <p:ph type="title"/>
          </p:nvPr>
        </p:nvSpPr>
        <p:spPr/>
        <p:txBody>
          <a:bodyPr/>
          <a:lstStyle/>
          <a:p>
            <a:r>
              <a:rPr lang="en-US" dirty="0"/>
              <a:t>Engineering Requirements</a:t>
            </a:r>
          </a:p>
        </p:txBody>
      </p:sp>
      <mc:AlternateContent xmlns:mc="http://schemas.openxmlformats.org/markup-compatibility/2006" xmlns:a14="http://schemas.microsoft.com/office/drawing/2010/main">
        <mc:Choice Requires="a14">
          <p:graphicFrame>
            <p:nvGraphicFramePr>
              <p:cNvPr id="4" name="Content Placeholder 3">
                <a:extLst>
                  <a:ext uri="{FF2B5EF4-FFF2-40B4-BE49-F238E27FC236}">
                    <a16:creationId xmlns:a16="http://schemas.microsoft.com/office/drawing/2014/main" id="{D3ED5355-8606-4ECF-BCE3-04E2DB47FCA0}"/>
                  </a:ext>
                </a:extLst>
              </p:cNvPr>
              <p:cNvGraphicFramePr>
                <a:graphicFrameLocks noGrp="1"/>
              </p:cNvGraphicFramePr>
              <p:nvPr>
                <p:ph idx="1"/>
                <p:extLst>
                  <p:ext uri="{D42A27DB-BD31-4B8C-83A1-F6EECF244321}">
                    <p14:modId xmlns:p14="http://schemas.microsoft.com/office/powerpoint/2010/main" val="3066962856"/>
                  </p:ext>
                </p:extLst>
              </p:nvPr>
            </p:nvGraphicFramePr>
            <p:xfrm>
              <a:off x="974035" y="1444487"/>
              <a:ext cx="10515601" cy="4882826"/>
            </p:xfrm>
            <a:graphic>
              <a:graphicData uri="http://schemas.openxmlformats.org/drawingml/2006/table">
                <a:tbl>
                  <a:tblPr firstRow="1" firstCol="1" bandRow="1">
                    <a:tableStyleId>{5C22544A-7EE6-4342-B048-85BDC9FD1C3A}</a:tableStyleId>
                  </a:tblPr>
                  <a:tblGrid>
                    <a:gridCol w="2221211">
                      <a:extLst>
                        <a:ext uri="{9D8B030D-6E8A-4147-A177-3AD203B41FA5}">
                          <a16:colId xmlns:a16="http://schemas.microsoft.com/office/drawing/2014/main" val="2669777842"/>
                        </a:ext>
                      </a:extLst>
                    </a:gridCol>
                    <a:gridCol w="1720734">
                      <a:extLst>
                        <a:ext uri="{9D8B030D-6E8A-4147-A177-3AD203B41FA5}">
                          <a16:colId xmlns:a16="http://schemas.microsoft.com/office/drawing/2014/main" val="3128845530"/>
                        </a:ext>
                      </a:extLst>
                    </a:gridCol>
                    <a:gridCol w="1315856">
                      <a:extLst>
                        <a:ext uri="{9D8B030D-6E8A-4147-A177-3AD203B41FA5}">
                          <a16:colId xmlns:a16="http://schemas.microsoft.com/office/drawing/2014/main" val="3834526705"/>
                        </a:ext>
                      </a:extLst>
                    </a:gridCol>
                    <a:gridCol w="5257800">
                      <a:extLst>
                        <a:ext uri="{9D8B030D-6E8A-4147-A177-3AD203B41FA5}">
                          <a16:colId xmlns:a16="http://schemas.microsoft.com/office/drawing/2014/main" val="4118408439"/>
                        </a:ext>
                      </a:extLst>
                    </a:gridCol>
                  </a:tblGrid>
                  <a:tr h="440031">
                    <a:tc>
                      <a:txBody>
                        <a:bodyPr/>
                        <a:lstStyle/>
                        <a:p>
                          <a:pPr marL="0" marR="0">
                            <a:lnSpc>
                              <a:spcPct val="107000"/>
                            </a:lnSpc>
                            <a:spcBef>
                              <a:spcPts val="0"/>
                            </a:spcBef>
                            <a:spcAft>
                              <a:spcPts val="0"/>
                            </a:spcAft>
                          </a:pPr>
                          <a:r>
                            <a:rPr lang="en-US" sz="1400" dirty="0">
                              <a:effectLst/>
                            </a:rPr>
                            <a:t>Engineering Requirements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400" dirty="0">
                              <a:effectLst/>
                            </a:rPr>
                            <a:t>Target Values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400">
                              <a:effectLst/>
                            </a:rPr>
                            <a:t>Tolerance</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800"/>
                            </a:spcAft>
                          </a:pPr>
                          <a:r>
                            <a:rPr lang="en-US" sz="1400">
                              <a:effectLst/>
                            </a:rPr>
                            <a:t>Justification</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161838921"/>
                      </a:ext>
                    </a:extLst>
                  </a:tr>
                  <a:tr h="440031">
                    <a:tc>
                      <a:txBody>
                        <a:bodyPr/>
                        <a:lstStyle/>
                        <a:p>
                          <a:pPr marL="0" marR="0">
                            <a:lnSpc>
                              <a:spcPct val="107000"/>
                            </a:lnSpc>
                            <a:spcBef>
                              <a:spcPts val="0"/>
                            </a:spcBef>
                            <a:spcAft>
                              <a:spcPts val="0"/>
                            </a:spcAft>
                          </a:pPr>
                          <a:r>
                            <a:rPr lang="en-US" sz="1400" dirty="0">
                              <a:effectLst/>
                            </a:rPr>
                            <a:t>Flight Time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400" dirty="0">
                              <a:effectLst/>
                            </a:rPr>
                            <a:t>20 minutes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14:m>
                            <m:oMathPara xmlns:m="http://schemas.openxmlformats.org/officeDocument/2006/math">
                              <m:oMathParaPr>
                                <m:jc m:val="centerGroup"/>
                              </m:oMathParaPr>
                              <m:oMath xmlns:m="http://schemas.openxmlformats.org/officeDocument/2006/math">
                                <m:r>
                                  <a:rPr lang="en-US" sz="1400">
                                    <a:effectLst/>
                                    <a:latin typeface="Cambria Math" panose="02040503050406030204" pitchFamily="18" charset="0"/>
                                  </a:rPr>
                                  <m:t>± 5 </m:t>
                                </m:r>
                                <m:r>
                                  <a:rPr lang="en-US" sz="1400">
                                    <a:effectLst/>
                                    <a:latin typeface="Cambria Math" panose="02040503050406030204" pitchFamily="18" charset="0"/>
                                  </a:rPr>
                                  <m:t>𝑚𝑖𝑛</m:t>
                                </m:r>
                              </m:oMath>
                            </m:oMathPara>
                          </a14:m>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800"/>
                            </a:spcAft>
                          </a:pPr>
                          <a:r>
                            <a:rPr lang="en-US" sz="1400">
                              <a:effectLst/>
                            </a:rPr>
                            <a:t>20 minutes have given, 5 minutes tolerance so that it can work easily in that limit</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172873497"/>
                      </a:ext>
                    </a:extLst>
                  </a:tr>
                  <a:tr h="440031">
                    <a:tc>
                      <a:txBody>
                        <a:bodyPr/>
                        <a:lstStyle/>
                        <a:p>
                          <a:pPr marL="0" marR="0">
                            <a:lnSpc>
                              <a:spcPct val="107000"/>
                            </a:lnSpc>
                            <a:spcBef>
                              <a:spcPts val="0"/>
                            </a:spcBef>
                            <a:spcAft>
                              <a:spcPts val="0"/>
                            </a:spcAft>
                          </a:pPr>
                          <a:r>
                            <a:rPr lang="en-US" sz="1400" dirty="0">
                              <a:effectLst/>
                            </a:rPr>
                            <a:t>Height of Flight</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400">
                              <a:effectLst/>
                            </a:rPr>
                            <a:t>100 feet</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14:m>
                            <m:oMathPara xmlns:m="http://schemas.openxmlformats.org/officeDocument/2006/math">
                              <m:oMathParaPr>
                                <m:jc m:val="centerGroup"/>
                              </m:oMathParaPr>
                              <m:oMath xmlns:m="http://schemas.openxmlformats.org/officeDocument/2006/math">
                                <m:r>
                                  <a:rPr lang="en-US" sz="1400">
                                    <a:effectLst/>
                                    <a:latin typeface="Cambria Math" panose="02040503050406030204" pitchFamily="18" charset="0"/>
                                  </a:rPr>
                                  <m:t>± 10 </m:t>
                                </m:r>
                                <m:r>
                                  <a:rPr lang="en-US" sz="1400">
                                    <a:effectLst/>
                                    <a:latin typeface="Cambria Math" panose="02040503050406030204" pitchFamily="18" charset="0"/>
                                  </a:rPr>
                                  <m:t>𝑓𝑡</m:t>
                                </m:r>
                              </m:oMath>
                            </m:oMathPara>
                          </a14:m>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800"/>
                            </a:spcAft>
                          </a:pPr>
                          <a:r>
                            <a:rPr lang="en-US" sz="1400">
                              <a:effectLst/>
                            </a:rPr>
                            <a:t>The normal height required is around 100 feet so tolerance is 10 feet above or below this value</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224193795"/>
                      </a:ext>
                    </a:extLst>
                  </a:tr>
                  <a:tr h="440031">
                    <a:tc>
                      <a:txBody>
                        <a:bodyPr/>
                        <a:lstStyle/>
                        <a:p>
                          <a:pPr marL="0" marR="0">
                            <a:lnSpc>
                              <a:spcPct val="107000"/>
                            </a:lnSpc>
                            <a:spcBef>
                              <a:spcPts val="0"/>
                            </a:spcBef>
                            <a:spcAft>
                              <a:spcPts val="0"/>
                            </a:spcAft>
                          </a:pPr>
                          <a:r>
                            <a:rPr lang="en-US" sz="1400" dirty="0">
                              <a:effectLst/>
                            </a:rPr>
                            <a:t>Water tank</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400">
                              <a:effectLst/>
                            </a:rPr>
                            <a:t>20 liters</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14:m>
                            <m:oMathPara xmlns:m="http://schemas.openxmlformats.org/officeDocument/2006/math">
                              <m:oMathParaPr>
                                <m:jc m:val="centerGroup"/>
                              </m:oMathParaPr>
                              <m:oMath xmlns:m="http://schemas.openxmlformats.org/officeDocument/2006/math">
                                <m:r>
                                  <a:rPr lang="en-US" sz="1400">
                                    <a:effectLst/>
                                    <a:latin typeface="Cambria Math" panose="02040503050406030204" pitchFamily="18" charset="0"/>
                                  </a:rPr>
                                  <m:t>± 3 </m:t>
                                </m:r>
                                <m:r>
                                  <a:rPr lang="en-US" sz="1400">
                                    <a:effectLst/>
                                    <a:latin typeface="Cambria Math" panose="02040503050406030204" pitchFamily="18" charset="0"/>
                                  </a:rPr>
                                  <m:t>𝑙𝑖𝑡𝑒𝑟</m:t>
                                </m:r>
                              </m:oMath>
                            </m:oMathPara>
                          </a14:m>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800"/>
                            </a:spcAft>
                          </a:pPr>
                          <a:r>
                            <a:rPr lang="en-US" sz="1400">
                              <a:effectLst/>
                            </a:rPr>
                            <a:t>20 liter of water is enough to clean boards, and 3 liter of tolerance can easily work for it</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605068727"/>
                      </a:ext>
                    </a:extLst>
                  </a:tr>
                  <a:tr h="440031">
                    <a:tc>
                      <a:txBody>
                        <a:bodyPr/>
                        <a:lstStyle/>
                        <a:p>
                          <a:pPr marL="0" marR="0">
                            <a:lnSpc>
                              <a:spcPct val="107000"/>
                            </a:lnSpc>
                            <a:spcBef>
                              <a:spcPts val="0"/>
                            </a:spcBef>
                            <a:spcAft>
                              <a:spcPts val="0"/>
                            </a:spcAft>
                          </a:pPr>
                          <a:r>
                            <a:rPr lang="en-US" sz="1400" dirty="0">
                              <a:effectLst/>
                            </a:rPr>
                            <a:t>Device Weight</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400">
                              <a:effectLst/>
                            </a:rPr>
                            <a:t>30 lb.</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14:m>
                            <m:oMathPara xmlns:m="http://schemas.openxmlformats.org/officeDocument/2006/math">
                              <m:oMathParaPr>
                                <m:jc m:val="centerGroup"/>
                              </m:oMathParaPr>
                              <m:oMath xmlns:m="http://schemas.openxmlformats.org/officeDocument/2006/math">
                                <m:r>
                                  <a:rPr lang="en-US" sz="1400">
                                    <a:effectLst/>
                                    <a:latin typeface="Cambria Math" panose="02040503050406030204" pitchFamily="18" charset="0"/>
                                  </a:rPr>
                                  <m:t>± 5 </m:t>
                                </m:r>
                                <m:r>
                                  <a:rPr lang="en-US" sz="1400">
                                    <a:effectLst/>
                                    <a:latin typeface="Cambria Math" panose="02040503050406030204" pitchFamily="18" charset="0"/>
                                  </a:rPr>
                                  <m:t>𝑙𝑏</m:t>
                                </m:r>
                                <m:r>
                                  <a:rPr lang="en-US" sz="1400">
                                    <a:effectLst/>
                                    <a:latin typeface="Cambria Math" panose="02040503050406030204" pitchFamily="18" charset="0"/>
                                  </a:rPr>
                                  <m:t>.</m:t>
                                </m:r>
                              </m:oMath>
                            </m:oMathPara>
                          </a14:m>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800"/>
                            </a:spcAft>
                          </a:pPr>
                          <a:r>
                            <a:rPr lang="en-US" sz="1400">
                              <a:effectLst/>
                            </a:rPr>
                            <a:t>30 lb of device is enough to lift up and 5 lb of tolerance to bear the extra load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548458989"/>
                      </a:ext>
                    </a:extLst>
                  </a:tr>
                  <a:tr h="665023">
                    <a:tc>
                      <a:txBody>
                        <a:bodyPr/>
                        <a:lstStyle/>
                        <a:p>
                          <a:pPr marL="0" marR="0">
                            <a:lnSpc>
                              <a:spcPct val="107000"/>
                            </a:lnSpc>
                            <a:spcBef>
                              <a:spcPts val="0"/>
                            </a:spcBef>
                            <a:spcAft>
                              <a:spcPts val="0"/>
                            </a:spcAft>
                          </a:pPr>
                          <a:r>
                            <a:rPr lang="en-US" sz="1400">
                              <a:effectLst/>
                            </a:rPr>
                            <a:t>Reliable in temperature</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400" dirty="0">
                              <a:effectLst/>
                            </a:rPr>
                            <a:t>-10C to 40C</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14:m>
                            <m:oMathPara xmlns:m="http://schemas.openxmlformats.org/officeDocument/2006/math">
                              <m:oMathParaPr>
                                <m:jc m:val="centerGroup"/>
                              </m:oMathParaPr>
                              <m:oMath xmlns:m="http://schemas.openxmlformats.org/officeDocument/2006/math">
                                <m:r>
                                  <a:rPr lang="en-US" sz="1400">
                                    <a:effectLst/>
                                    <a:latin typeface="Cambria Math" panose="02040503050406030204" pitchFamily="18" charset="0"/>
                                  </a:rPr>
                                  <m:t>± 5 </m:t>
                                </m:r>
                                <m:r>
                                  <a:rPr lang="en-US" sz="1400">
                                    <a:effectLst/>
                                    <a:latin typeface="Cambria Math" panose="02040503050406030204" pitchFamily="18" charset="0"/>
                                  </a:rPr>
                                  <m:t>𝐶</m:t>
                                </m:r>
                              </m:oMath>
                            </m:oMathPara>
                          </a14:m>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800"/>
                            </a:spcAft>
                          </a:pPr>
                          <a:r>
                            <a:rPr lang="en-US" sz="1400">
                              <a:effectLst/>
                            </a:rPr>
                            <a:t>High range of temperature variation can wear in this range with tolerance of 5 degrees at each point</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328397935"/>
                      </a:ext>
                    </a:extLst>
                  </a:tr>
                  <a:tr h="665023">
                    <a:tc>
                      <a:txBody>
                        <a:bodyPr/>
                        <a:lstStyle/>
                        <a:p>
                          <a:pPr marL="0" marR="0">
                            <a:lnSpc>
                              <a:spcPct val="107000"/>
                            </a:lnSpc>
                            <a:spcBef>
                              <a:spcPts val="0"/>
                            </a:spcBef>
                            <a:spcAft>
                              <a:spcPts val="0"/>
                            </a:spcAft>
                          </a:pPr>
                          <a:r>
                            <a:rPr lang="en-US" sz="1400">
                              <a:effectLst/>
                            </a:rPr>
                            <a:t>Durable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400">
                              <a:effectLst/>
                            </a:rPr>
                            <a:t>2200 GPa</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14:m>
                            <m:oMathPara xmlns:m="http://schemas.openxmlformats.org/officeDocument/2006/math">
                              <m:oMathParaPr>
                                <m:jc m:val="centerGroup"/>
                              </m:oMathParaPr>
                              <m:oMath xmlns:m="http://schemas.openxmlformats.org/officeDocument/2006/math">
                                <m:r>
                                  <a:rPr lang="en-US" sz="1400">
                                    <a:effectLst/>
                                    <a:latin typeface="Cambria Math" panose="02040503050406030204" pitchFamily="18" charset="0"/>
                                  </a:rPr>
                                  <m:t>± 200 </m:t>
                                </m:r>
                                <m:r>
                                  <a:rPr lang="en-US" sz="1400">
                                    <a:effectLst/>
                                    <a:latin typeface="Cambria Math" panose="02040503050406030204" pitchFamily="18" charset="0"/>
                                  </a:rPr>
                                  <m:t>𝐺𝑃𝑎</m:t>
                                </m:r>
                              </m:oMath>
                            </m:oMathPara>
                          </a14:m>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800"/>
                            </a:spcAft>
                          </a:pPr>
                          <a:r>
                            <a:rPr lang="en-US" sz="1400">
                              <a:effectLst/>
                            </a:rPr>
                            <a:t>Bear the shear stress of 2200 GPa to show durability, 2200 GPA is high value so tolerance range is high as 200.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944883980"/>
                      </a:ext>
                    </a:extLst>
                  </a:tr>
                  <a:tr h="440031">
                    <a:tc>
                      <a:txBody>
                        <a:bodyPr/>
                        <a:lstStyle/>
                        <a:p>
                          <a:pPr marL="0" marR="0">
                            <a:lnSpc>
                              <a:spcPct val="107000"/>
                            </a:lnSpc>
                            <a:spcBef>
                              <a:spcPts val="0"/>
                            </a:spcBef>
                            <a:spcAft>
                              <a:spcPts val="0"/>
                            </a:spcAft>
                          </a:pPr>
                          <a:r>
                            <a:rPr lang="en-US" sz="1400">
                              <a:effectLst/>
                            </a:rPr>
                            <a:t>Long Power Backup</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400">
                              <a:effectLst/>
                            </a:rPr>
                            <a:t>30 Mins</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14:m>
                            <m:oMathPara xmlns:m="http://schemas.openxmlformats.org/officeDocument/2006/math">
                              <m:oMathParaPr>
                                <m:jc m:val="centerGroup"/>
                              </m:oMathParaPr>
                              <m:oMath xmlns:m="http://schemas.openxmlformats.org/officeDocument/2006/math">
                                <m:r>
                                  <a:rPr lang="en-US" sz="1400">
                                    <a:effectLst/>
                                    <a:latin typeface="Cambria Math" panose="02040503050406030204" pitchFamily="18" charset="0"/>
                                  </a:rPr>
                                  <m:t>±5 </m:t>
                                </m:r>
                                <m:r>
                                  <a:rPr lang="en-US" sz="1400">
                                    <a:effectLst/>
                                    <a:latin typeface="Cambria Math" panose="02040503050406030204" pitchFamily="18" charset="0"/>
                                  </a:rPr>
                                  <m:t>𝑚𝑖𝑛</m:t>
                                </m:r>
                              </m:oMath>
                            </m:oMathPara>
                          </a14:m>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800"/>
                            </a:spcAft>
                          </a:pPr>
                          <a:r>
                            <a:rPr lang="en-US" sz="1400">
                              <a:effectLst/>
                            </a:rPr>
                            <a:t>Power require to run the drone and reel must be 30 minutes while the tolerance is 5 minutes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014936245"/>
                      </a:ext>
                    </a:extLst>
                  </a:tr>
                  <a:tr h="440031">
                    <a:tc>
                      <a:txBody>
                        <a:bodyPr/>
                        <a:lstStyle/>
                        <a:p>
                          <a:pPr marL="0" marR="0">
                            <a:lnSpc>
                              <a:spcPct val="107000"/>
                            </a:lnSpc>
                            <a:spcBef>
                              <a:spcPts val="0"/>
                            </a:spcBef>
                            <a:spcAft>
                              <a:spcPts val="0"/>
                            </a:spcAft>
                          </a:pPr>
                          <a:r>
                            <a:rPr lang="en-US" sz="1400">
                              <a:effectLst/>
                            </a:rPr>
                            <a:t>Failsafe rotation speed</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400">
                              <a:effectLst/>
                            </a:rPr>
                            <a:t>25 rpm</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14:m>
                            <m:oMathPara xmlns:m="http://schemas.openxmlformats.org/officeDocument/2006/math">
                              <m:oMathParaPr>
                                <m:jc m:val="centerGroup"/>
                              </m:oMathParaPr>
                              <m:oMath xmlns:m="http://schemas.openxmlformats.org/officeDocument/2006/math">
                                <m:r>
                                  <a:rPr lang="en-US" sz="1400">
                                    <a:effectLst/>
                                    <a:latin typeface="Cambria Math" panose="02040503050406030204" pitchFamily="18" charset="0"/>
                                  </a:rPr>
                                  <m:t>±5 </m:t>
                                </m:r>
                                <m:r>
                                  <a:rPr lang="en-US" sz="1400">
                                    <a:effectLst/>
                                    <a:latin typeface="Cambria Math" panose="02040503050406030204" pitchFamily="18" charset="0"/>
                                  </a:rPr>
                                  <m:t>𝑟𝑝𝑚</m:t>
                                </m:r>
                              </m:oMath>
                            </m:oMathPara>
                          </a14:m>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800"/>
                            </a:spcAft>
                          </a:pPr>
                          <a:r>
                            <a:rPr lang="en-US" sz="1400">
                              <a:effectLst/>
                            </a:rPr>
                            <a:t>The rotation of reel must 25 rpm with the tolerance of 5 rpm.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150885892"/>
                      </a:ext>
                    </a:extLst>
                  </a:tr>
                  <a:tr h="440031">
                    <a:tc>
                      <a:txBody>
                        <a:bodyPr/>
                        <a:lstStyle/>
                        <a:p>
                          <a:pPr marL="0" marR="0">
                            <a:lnSpc>
                              <a:spcPct val="107000"/>
                            </a:lnSpc>
                            <a:spcBef>
                              <a:spcPts val="0"/>
                            </a:spcBef>
                            <a:spcAft>
                              <a:spcPts val="0"/>
                            </a:spcAft>
                          </a:pPr>
                          <a:r>
                            <a:rPr lang="en-US" sz="1400">
                              <a:effectLst/>
                            </a:rPr>
                            <a:t>Hose Height</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400">
                              <a:effectLst/>
                            </a:rPr>
                            <a:t>65 ft</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14:m>
                            <m:oMathPara xmlns:m="http://schemas.openxmlformats.org/officeDocument/2006/math">
                              <m:oMathParaPr>
                                <m:jc m:val="centerGroup"/>
                              </m:oMathParaPr>
                              <m:oMath xmlns:m="http://schemas.openxmlformats.org/officeDocument/2006/math">
                                <m:r>
                                  <a:rPr lang="en-US" sz="1400">
                                    <a:effectLst/>
                                    <a:latin typeface="Cambria Math" panose="02040503050406030204" pitchFamily="18" charset="0"/>
                                  </a:rPr>
                                  <m:t>± 5 </m:t>
                                </m:r>
                                <m:r>
                                  <a:rPr lang="en-US" sz="1400">
                                    <a:effectLst/>
                                    <a:latin typeface="Cambria Math" panose="02040503050406030204" pitchFamily="18" charset="0"/>
                                  </a:rPr>
                                  <m:t>𝑓𝑡</m:t>
                                </m:r>
                              </m:oMath>
                            </m:oMathPara>
                          </a14:m>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800"/>
                            </a:spcAft>
                          </a:pPr>
                          <a:r>
                            <a:rPr lang="en-US" sz="1400" dirty="0">
                              <a:effectLst/>
                            </a:rPr>
                            <a:t>Hose will provide the height of 65 feet with the tolerance of 5 feet.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20935262"/>
                      </a:ext>
                    </a:extLst>
                  </a:tr>
                </a:tbl>
              </a:graphicData>
            </a:graphic>
          </p:graphicFrame>
        </mc:Choice>
        <mc:Fallback xmlns="">
          <p:graphicFrame>
            <p:nvGraphicFramePr>
              <p:cNvPr id="4" name="Content Placeholder 3">
                <a:extLst>
                  <a:ext uri="{FF2B5EF4-FFF2-40B4-BE49-F238E27FC236}">
                    <a16:creationId xmlns:a16="http://schemas.microsoft.com/office/drawing/2014/main" id="{D3ED5355-8606-4ECF-BCE3-04E2DB47FCA0}"/>
                  </a:ext>
                </a:extLst>
              </p:cNvPr>
              <p:cNvGraphicFramePr>
                <a:graphicFrameLocks noGrp="1"/>
              </p:cNvGraphicFramePr>
              <p:nvPr>
                <p:ph idx="1"/>
                <p:extLst>
                  <p:ext uri="{D42A27DB-BD31-4B8C-83A1-F6EECF244321}">
                    <p14:modId xmlns:p14="http://schemas.microsoft.com/office/powerpoint/2010/main" val="3066962856"/>
                  </p:ext>
                </p:extLst>
              </p:nvPr>
            </p:nvGraphicFramePr>
            <p:xfrm>
              <a:off x="974035" y="1444487"/>
              <a:ext cx="10515601" cy="4882826"/>
            </p:xfrm>
            <a:graphic>
              <a:graphicData uri="http://schemas.openxmlformats.org/drawingml/2006/table">
                <a:tbl>
                  <a:tblPr firstRow="1" firstCol="1" bandRow="1">
                    <a:tableStyleId>{5C22544A-7EE6-4342-B048-85BDC9FD1C3A}</a:tableStyleId>
                  </a:tblPr>
                  <a:tblGrid>
                    <a:gridCol w="2221211">
                      <a:extLst>
                        <a:ext uri="{9D8B030D-6E8A-4147-A177-3AD203B41FA5}">
                          <a16:colId xmlns:a16="http://schemas.microsoft.com/office/drawing/2014/main" val="2669777842"/>
                        </a:ext>
                      </a:extLst>
                    </a:gridCol>
                    <a:gridCol w="1720734">
                      <a:extLst>
                        <a:ext uri="{9D8B030D-6E8A-4147-A177-3AD203B41FA5}">
                          <a16:colId xmlns:a16="http://schemas.microsoft.com/office/drawing/2014/main" val="3128845530"/>
                        </a:ext>
                      </a:extLst>
                    </a:gridCol>
                    <a:gridCol w="1315856">
                      <a:extLst>
                        <a:ext uri="{9D8B030D-6E8A-4147-A177-3AD203B41FA5}">
                          <a16:colId xmlns:a16="http://schemas.microsoft.com/office/drawing/2014/main" val="3834526705"/>
                        </a:ext>
                      </a:extLst>
                    </a:gridCol>
                    <a:gridCol w="5257800">
                      <a:extLst>
                        <a:ext uri="{9D8B030D-6E8A-4147-A177-3AD203B41FA5}">
                          <a16:colId xmlns:a16="http://schemas.microsoft.com/office/drawing/2014/main" val="4118408439"/>
                        </a:ext>
                      </a:extLst>
                    </a:gridCol>
                  </a:tblGrid>
                  <a:tr h="445453">
                    <a:tc>
                      <a:txBody>
                        <a:bodyPr/>
                        <a:lstStyle/>
                        <a:p>
                          <a:pPr marL="0" marR="0">
                            <a:lnSpc>
                              <a:spcPct val="107000"/>
                            </a:lnSpc>
                            <a:spcBef>
                              <a:spcPts val="0"/>
                            </a:spcBef>
                            <a:spcAft>
                              <a:spcPts val="0"/>
                            </a:spcAft>
                          </a:pPr>
                          <a:r>
                            <a:rPr lang="en-US" sz="1400" dirty="0">
                              <a:effectLst/>
                            </a:rPr>
                            <a:t>Engineering Requirements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400" dirty="0">
                              <a:effectLst/>
                            </a:rPr>
                            <a:t>Target Values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400">
                              <a:effectLst/>
                            </a:rPr>
                            <a:t>Tolerance</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800"/>
                            </a:spcAft>
                          </a:pPr>
                          <a:r>
                            <a:rPr lang="en-US" sz="1400">
                              <a:effectLst/>
                            </a:rPr>
                            <a:t>Justification</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161838921"/>
                      </a:ext>
                    </a:extLst>
                  </a:tr>
                  <a:tr h="445453">
                    <a:tc>
                      <a:txBody>
                        <a:bodyPr/>
                        <a:lstStyle/>
                        <a:p>
                          <a:pPr marL="0" marR="0">
                            <a:lnSpc>
                              <a:spcPct val="107000"/>
                            </a:lnSpc>
                            <a:spcBef>
                              <a:spcPts val="0"/>
                            </a:spcBef>
                            <a:spcAft>
                              <a:spcPts val="0"/>
                            </a:spcAft>
                          </a:pPr>
                          <a:r>
                            <a:rPr lang="en-US" sz="1400" dirty="0">
                              <a:effectLst/>
                            </a:rPr>
                            <a:t>Flight Time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400" dirty="0">
                              <a:effectLst/>
                            </a:rPr>
                            <a:t>20 minutes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endParaRPr lang="en-US"/>
                        </a:p>
                      </a:txBody>
                      <a:tcPr marL="68580" marR="68580" marT="0" marB="0">
                        <a:blipFill>
                          <a:blip r:embed="rId2"/>
                          <a:stretch>
                            <a:fillRect l="-300000" t="-110959" r="-401389" b="-902740"/>
                          </a:stretch>
                        </a:blipFill>
                      </a:tcPr>
                    </a:tc>
                    <a:tc>
                      <a:txBody>
                        <a:bodyPr/>
                        <a:lstStyle/>
                        <a:p>
                          <a:pPr marL="0" marR="0">
                            <a:lnSpc>
                              <a:spcPct val="107000"/>
                            </a:lnSpc>
                            <a:spcBef>
                              <a:spcPts val="0"/>
                            </a:spcBef>
                            <a:spcAft>
                              <a:spcPts val="800"/>
                            </a:spcAft>
                          </a:pPr>
                          <a:r>
                            <a:rPr lang="en-US" sz="1400">
                              <a:effectLst/>
                            </a:rPr>
                            <a:t>20 minutes have given, 5 minutes tolerance so that it can work easily in that limit</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172873497"/>
                      </a:ext>
                    </a:extLst>
                  </a:tr>
                  <a:tr h="445453">
                    <a:tc>
                      <a:txBody>
                        <a:bodyPr/>
                        <a:lstStyle/>
                        <a:p>
                          <a:pPr marL="0" marR="0">
                            <a:lnSpc>
                              <a:spcPct val="107000"/>
                            </a:lnSpc>
                            <a:spcBef>
                              <a:spcPts val="0"/>
                            </a:spcBef>
                            <a:spcAft>
                              <a:spcPts val="0"/>
                            </a:spcAft>
                          </a:pPr>
                          <a:r>
                            <a:rPr lang="en-US" sz="1400" dirty="0">
                              <a:effectLst/>
                            </a:rPr>
                            <a:t>Height of Flight</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400">
                              <a:effectLst/>
                            </a:rPr>
                            <a:t>100 feet</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endParaRPr lang="en-US"/>
                        </a:p>
                      </a:txBody>
                      <a:tcPr marL="68580" marR="68580" marT="0" marB="0">
                        <a:blipFill>
                          <a:blip r:embed="rId2"/>
                          <a:stretch>
                            <a:fillRect l="-300000" t="-210959" r="-401389" b="-802740"/>
                          </a:stretch>
                        </a:blipFill>
                      </a:tcPr>
                    </a:tc>
                    <a:tc>
                      <a:txBody>
                        <a:bodyPr/>
                        <a:lstStyle/>
                        <a:p>
                          <a:pPr marL="0" marR="0">
                            <a:lnSpc>
                              <a:spcPct val="107000"/>
                            </a:lnSpc>
                            <a:spcBef>
                              <a:spcPts val="0"/>
                            </a:spcBef>
                            <a:spcAft>
                              <a:spcPts val="800"/>
                            </a:spcAft>
                          </a:pPr>
                          <a:r>
                            <a:rPr lang="en-US" sz="1400">
                              <a:effectLst/>
                            </a:rPr>
                            <a:t>The normal height required is around 100 feet so tolerance is 10 feet above or below this value</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224193795"/>
                      </a:ext>
                    </a:extLst>
                  </a:tr>
                  <a:tr h="445453">
                    <a:tc>
                      <a:txBody>
                        <a:bodyPr/>
                        <a:lstStyle/>
                        <a:p>
                          <a:pPr marL="0" marR="0">
                            <a:lnSpc>
                              <a:spcPct val="107000"/>
                            </a:lnSpc>
                            <a:spcBef>
                              <a:spcPts val="0"/>
                            </a:spcBef>
                            <a:spcAft>
                              <a:spcPts val="0"/>
                            </a:spcAft>
                          </a:pPr>
                          <a:r>
                            <a:rPr lang="en-US" sz="1400" dirty="0">
                              <a:effectLst/>
                            </a:rPr>
                            <a:t>Water tank</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400">
                              <a:effectLst/>
                            </a:rPr>
                            <a:t>20 liters</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endParaRPr lang="en-US"/>
                        </a:p>
                      </a:txBody>
                      <a:tcPr marL="68580" marR="68580" marT="0" marB="0">
                        <a:blipFill>
                          <a:blip r:embed="rId2"/>
                          <a:stretch>
                            <a:fillRect l="-300000" t="-306757" r="-401389" b="-691892"/>
                          </a:stretch>
                        </a:blipFill>
                      </a:tcPr>
                    </a:tc>
                    <a:tc>
                      <a:txBody>
                        <a:bodyPr/>
                        <a:lstStyle/>
                        <a:p>
                          <a:pPr marL="0" marR="0">
                            <a:lnSpc>
                              <a:spcPct val="107000"/>
                            </a:lnSpc>
                            <a:spcBef>
                              <a:spcPts val="0"/>
                            </a:spcBef>
                            <a:spcAft>
                              <a:spcPts val="800"/>
                            </a:spcAft>
                          </a:pPr>
                          <a:r>
                            <a:rPr lang="en-US" sz="1400">
                              <a:effectLst/>
                            </a:rPr>
                            <a:t>20 liter of water is enough to clean boards, and 3 liter of tolerance can easily work for it</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605068727"/>
                      </a:ext>
                    </a:extLst>
                  </a:tr>
                  <a:tr h="445453">
                    <a:tc>
                      <a:txBody>
                        <a:bodyPr/>
                        <a:lstStyle/>
                        <a:p>
                          <a:pPr marL="0" marR="0">
                            <a:lnSpc>
                              <a:spcPct val="107000"/>
                            </a:lnSpc>
                            <a:spcBef>
                              <a:spcPts val="0"/>
                            </a:spcBef>
                            <a:spcAft>
                              <a:spcPts val="0"/>
                            </a:spcAft>
                          </a:pPr>
                          <a:r>
                            <a:rPr lang="en-US" sz="1400" dirty="0">
                              <a:effectLst/>
                            </a:rPr>
                            <a:t>Device Weight</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400">
                              <a:effectLst/>
                            </a:rPr>
                            <a:t>30 lb.</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endParaRPr lang="en-US"/>
                        </a:p>
                      </a:txBody>
                      <a:tcPr marL="68580" marR="68580" marT="0" marB="0">
                        <a:blipFill>
                          <a:blip r:embed="rId2"/>
                          <a:stretch>
                            <a:fillRect l="-300000" t="-412329" r="-401389" b="-601370"/>
                          </a:stretch>
                        </a:blipFill>
                      </a:tcPr>
                    </a:tc>
                    <a:tc>
                      <a:txBody>
                        <a:bodyPr/>
                        <a:lstStyle/>
                        <a:p>
                          <a:pPr marL="0" marR="0">
                            <a:lnSpc>
                              <a:spcPct val="107000"/>
                            </a:lnSpc>
                            <a:spcBef>
                              <a:spcPts val="0"/>
                            </a:spcBef>
                            <a:spcAft>
                              <a:spcPts val="800"/>
                            </a:spcAft>
                          </a:pPr>
                          <a:r>
                            <a:rPr lang="en-US" sz="1400">
                              <a:effectLst/>
                            </a:rPr>
                            <a:t>30 lb of device is enough to lift up and 5 lb of tolerance to bear the extra load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548458989"/>
                      </a:ext>
                    </a:extLst>
                  </a:tr>
                  <a:tr h="665023">
                    <a:tc>
                      <a:txBody>
                        <a:bodyPr/>
                        <a:lstStyle/>
                        <a:p>
                          <a:pPr marL="0" marR="0">
                            <a:lnSpc>
                              <a:spcPct val="107000"/>
                            </a:lnSpc>
                            <a:spcBef>
                              <a:spcPts val="0"/>
                            </a:spcBef>
                            <a:spcAft>
                              <a:spcPts val="0"/>
                            </a:spcAft>
                          </a:pPr>
                          <a:r>
                            <a:rPr lang="en-US" sz="1400">
                              <a:effectLst/>
                            </a:rPr>
                            <a:t>Reliable in temperature</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400" dirty="0">
                              <a:effectLst/>
                            </a:rPr>
                            <a:t>-10C to 40C</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endParaRPr lang="en-US"/>
                        </a:p>
                      </a:txBody>
                      <a:tcPr marL="68580" marR="68580" marT="0" marB="0">
                        <a:blipFill>
                          <a:blip r:embed="rId2"/>
                          <a:stretch>
                            <a:fillRect l="-300000" t="-343119" r="-401389" b="-302752"/>
                          </a:stretch>
                        </a:blipFill>
                      </a:tcPr>
                    </a:tc>
                    <a:tc>
                      <a:txBody>
                        <a:bodyPr/>
                        <a:lstStyle/>
                        <a:p>
                          <a:pPr marL="0" marR="0">
                            <a:lnSpc>
                              <a:spcPct val="107000"/>
                            </a:lnSpc>
                            <a:spcBef>
                              <a:spcPts val="0"/>
                            </a:spcBef>
                            <a:spcAft>
                              <a:spcPts val="800"/>
                            </a:spcAft>
                          </a:pPr>
                          <a:r>
                            <a:rPr lang="en-US" sz="1400">
                              <a:effectLst/>
                            </a:rPr>
                            <a:t>High range of temperature variation can wear in this range with tolerance of 5 degrees at each point</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328397935"/>
                      </a:ext>
                    </a:extLst>
                  </a:tr>
                  <a:tr h="665023">
                    <a:tc>
                      <a:txBody>
                        <a:bodyPr/>
                        <a:lstStyle/>
                        <a:p>
                          <a:pPr marL="0" marR="0">
                            <a:lnSpc>
                              <a:spcPct val="107000"/>
                            </a:lnSpc>
                            <a:spcBef>
                              <a:spcPts val="0"/>
                            </a:spcBef>
                            <a:spcAft>
                              <a:spcPts val="0"/>
                            </a:spcAft>
                          </a:pPr>
                          <a:r>
                            <a:rPr lang="en-US" sz="1400">
                              <a:effectLst/>
                            </a:rPr>
                            <a:t>Durable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400">
                              <a:effectLst/>
                            </a:rPr>
                            <a:t>2200 GPa</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endParaRPr lang="en-US"/>
                        </a:p>
                      </a:txBody>
                      <a:tcPr marL="68580" marR="68580" marT="0" marB="0">
                        <a:blipFill>
                          <a:blip r:embed="rId2"/>
                          <a:stretch>
                            <a:fillRect l="-300000" t="-443119" r="-401389" b="-202752"/>
                          </a:stretch>
                        </a:blipFill>
                      </a:tcPr>
                    </a:tc>
                    <a:tc>
                      <a:txBody>
                        <a:bodyPr/>
                        <a:lstStyle/>
                        <a:p>
                          <a:pPr marL="0" marR="0">
                            <a:lnSpc>
                              <a:spcPct val="107000"/>
                            </a:lnSpc>
                            <a:spcBef>
                              <a:spcPts val="0"/>
                            </a:spcBef>
                            <a:spcAft>
                              <a:spcPts val="800"/>
                            </a:spcAft>
                          </a:pPr>
                          <a:r>
                            <a:rPr lang="en-US" sz="1400">
                              <a:effectLst/>
                            </a:rPr>
                            <a:t>Bear the shear stress of 2200 GPa to show durability, 2200 GPA is high value so tolerance range is high as 200.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944883980"/>
                      </a:ext>
                    </a:extLst>
                  </a:tr>
                  <a:tr h="445453">
                    <a:tc>
                      <a:txBody>
                        <a:bodyPr/>
                        <a:lstStyle/>
                        <a:p>
                          <a:pPr marL="0" marR="0">
                            <a:lnSpc>
                              <a:spcPct val="107000"/>
                            </a:lnSpc>
                            <a:spcBef>
                              <a:spcPts val="0"/>
                            </a:spcBef>
                            <a:spcAft>
                              <a:spcPts val="0"/>
                            </a:spcAft>
                          </a:pPr>
                          <a:r>
                            <a:rPr lang="en-US" sz="1400">
                              <a:effectLst/>
                            </a:rPr>
                            <a:t>Long Power Backup</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400">
                              <a:effectLst/>
                            </a:rPr>
                            <a:t>30 Mins</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endParaRPr lang="en-US"/>
                        </a:p>
                      </a:txBody>
                      <a:tcPr marL="68580" marR="68580" marT="0" marB="0">
                        <a:blipFill>
                          <a:blip r:embed="rId2"/>
                          <a:stretch>
                            <a:fillRect l="-300000" t="-810959" r="-401389" b="-202740"/>
                          </a:stretch>
                        </a:blipFill>
                      </a:tcPr>
                    </a:tc>
                    <a:tc>
                      <a:txBody>
                        <a:bodyPr/>
                        <a:lstStyle/>
                        <a:p>
                          <a:pPr marL="0" marR="0">
                            <a:lnSpc>
                              <a:spcPct val="107000"/>
                            </a:lnSpc>
                            <a:spcBef>
                              <a:spcPts val="0"/>
                            </a:spcBef>
                            <a:spcAft>
                              <a:spcPts val="800"/>
                            </a:spcAft>
                          </a:pPr>
                          <a:r>
                            <a:rPr lang="en-US" sz="1400">
                              <a:effectLst/>
                            </a:rPr>
                            <a:t>Power require to run the drone and reel must be 30 minutes while the tolerance is 5 minutes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014936245"/>
                      </a:ext>
                    </a:extLst>
                  </a:tr>
                  <a:tr h="440031">
                    <a:tc>
                      <a:txBody>
                        <a:bodyPr/>
                        <a:lstStyle/>
                        <a:p>
                          <a:pPr marL="0" marR="0">
                            <a:lnSpc>
                              <a:spcPct val="107000"/>
                            </a:lnSpc>
                            <a:spcBef>
                              <a:spcPts val="0"/>
                            </a:spcBef>
                            <a:spcAft>
                              <a:spcPts val="0"/>
                            </a:spcAft>
                          </a:pPr>
                          <a:r>
                            <a:rPr lang="en-US" sz="1400">
                              <a:effectLst/>
                            </a:rPr>
                            <a:t>Failsafe rotation speed</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400">
                              <a:effectLst/>
                            </a:rPr>
                            <a:t>25 rpm</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endParaRPr lang="en-US"/>
                        </a:p>
                      </a:txBody>
                      <a:tcPr marL="68580" marR="68580" marT="0" marB="0">
                        <a:blipFill>
                          <a:blip r:embed="rId2"/>
                          <a:stretch>
                            <a:fillRect l="-300000" t="-910959" r="-401389" b="-102740"/>
                          </a:stretch>
                        </a:blipFill>
                      </a:tcPr>
                    </a:tc>
                    <a:tc>
                      <a:txBody>
                        <a:bodyPr/>
                        <a:lstStyle/>
                        <a:p>
                          <a:pPr marL="0" marR="0">
                            <a:lnSpc>
                              <a:spcPct val="107000"/>
                            </a:lnSpc>
                            <a:spcBef>
                              <a:spcPts val="0"/>
                            </a:spcBef>
                            <a:spcAft>
                              <a:spcPts val="800"/>
                            </a:spcAft>
                          </a:pPr>
                          <a:r>
                            <a:rPr lang="en-US" sz="1400">
                              <a:effectLst/>
                            </a:rPr>
                            <a:t>The rotation of reel must 25 rpm with the tolerance of 5 rpm.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150885892"/>
                      </a:ext>
                    </a:extLst>
                  </a:tr>
                  <a:tr h="440031">
                    <a:tc>
                      <a:txBody>
                        <a:bodyPr/>
                        <a:lstStyle/>
                        <a:p>
                          <a:pPr marL="0" marR="0">
                            <a:lnSpc>
                              <a:spcPct val="107000"/>
                            </a:lnSpc>
                            <a:spcBef>
                              <a:spcPts val="0"/>
                            </a:spcBef>
                            <a:spcAft>
                              <a:spcPts val="0"/>
                            </a:spcAft>
                          </a:pPr>
                          <a:r>
                            <a:rPr lang="en-US" sz="1400">
                              <a:effectLst/>
                            </a:rPr>
                            <a:t>Hose Height</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400">
                              <a:effectLst/>
                            </a:rPr>
                            <a:t>65 ft</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endParaRPr lang="en-US"/>
                        </a:p>
                      </a:txBody>
                      <a:tcPr marL="68580" marR="68580" marT="0" marB="0">
                        <a:blipFill>
                          <a:blip r:embed="rId2"/>
                          <a:stretch>
                            <a:fillRect l="-300000" t="-1025000" r="-401389" b="-4167"/>
                          </a:stretch>
                        </a:blipFill>
                      </a:tcPr>
                    </a:tc>
                    <a:tc>
                      <a:txBody>
                        <a:bodyPr/>
                        <a:lstStyle/>
                        <a:p>
                          <a:pPr marL="0" marR="0">
                            <a:lnSpc>
                              <a:spcPct val="107000"/>
                            </a:lnSpc>
                            <a:spcBef>
                              <a:spcPts val="0"/>
                            </a:spcBef>
                            <a:spcAft>
                              <a:spcPts val="800"/>
                            </a:spcAft>
                          </a:pPr>
                          <a:r>
                            <a:rPr lang="en-US" sz="1400" dirty="0">
                              <a:effectLst/>
                            </a:rPr>
                            <a:t>Hose will provide the height of 65 feet with the tolerance of 5 feet.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20935262"/>
                      </a:ext>
                    </a:extLst>
                  </a:tr>
                </a:tbl>
              </a:graphicData>
            </a:graphic>
          </p:graphicFrame>
        </mc:Fallback>
      </mc:AlternateContent>
    </p:spTree>
    <p:extLst>
      <p:ext uri="{BB962C8B-B14F-4D97-AF65-F5344CB8AC3E}">
        <p14:creationId xmlns:p14="http://schemas.microsoft.com/office/powerpoint/2010/main" val="5910238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pattFill prst="pct5">
          <a:fgClr>
            <a:schemeClr val="bg2"/>
          </a:fgClr>
          <a:bgClr>
            <a:schemeClr val="bg1"/>
          </a:bgClr>
        </a:patt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10060F-01D5-4B11-A98E-0A5127D38533}"/>
              </a:ext>
            </a:extLst>
          </p:cNvPr>
          <p:cNvSpPr>
            <a:spLocks noGrp="1"/>
          </p:cNvSpPr>
          <p:nvPr>
            <p:ph type="title"/>
          </p:nvPr>
        </p:nvSpPr>
        <p:spPr/>
        <p:txBody>
          <a:bodyPr/>
          <a:lstStyle/>
          <a:p>
            <a:r>
              <a:rPr lang="en-US" dirty="0"/>
              <a:t>Engineering Requirements Met</a:t>
            </a:r>
          </a:p>
        </p:txBody>
      </p:sp>
      <p:sp>
        <p:nvSpPr>
          <p:cNvPr id="3" name="Content Placeholder 2">
            <a:extLst>
              <a:ext uri="{FF2B5EF4-FFF2-40B4-BE49-F238E27FC236}">
                <a16:creationId xmlns:a16="http://schemas.microsoft.com/office/drawing/2014/main" id="{F1B560ED-76F5-4B4A-894C-76E1E1707A1C}"/>
              </a:ext>
            </a:extLst>
          </p:cNvPr>
          <p:cNvSpPr>
            <a:spLocks noGrp="1"/>
          </p:cNvSpPr>
          <p:nvPr>
            <p:ph idx="1"/>
          </p:nvPr>
        </p:nvSpPr>
        <p:spPr/>
        <p:txBody>
          <a:bodyPr>
            <a:normAutofit lnSpcReduction="10000"/>
          </a:bodyPr>
          <a:lstStyle/>
          <a:p>
            <a:r>
              <a:rPr lang="en-US" dirty="0"/>
              <a:t>Flight Time – 20 minutes</a:t>
            </a:r>
          </a:p>
          <a:p>
            <a:pPr lvl="1"/>
            <a:r>
              <a:rPr lang="en-US" dirty="0"/>
              <a:t>The drone can easily fly for 20 minutes or more using the input power because the propellers using in the drone are high torque and high speed motors </a:t>
            </a:r>
          </a:p>
          <a:p>
            <a:pPr lvl="1"/>
            <a:endParaRPr lang="en-US" dirty="0"/>
          </a:p>
          <a:p>
            <a:r>
              <a:rPr lang="en-US" dirty="0"/>
              <a:t>Height of Flight – 100 feet</a:t>
            </a:r>
          </a:p>
          <a:p>
            <a:pPr lvl="1"/>
            <a:r>
              <a:rPr lang="en-US" dirty="0"/>
              <a:t>Even though we need the maximum height of 70 feet but this drone can easily reach to 100 feet because of 10 propellers with high thrust can easily raise the device to 100 feet</a:t>
            </a:r>
          </a:p>
          <a:p>
            <a:pPr lvl="1"/>
            <a:r>
              <a:rPr lang="en-US" dirty="0"/>
              <a:t>Thrust of 360 N, can generate from propellers</a:t>
            </a:r>
          </a:p>
          <a:p>
            <a:pPr marL="457200" lvl="1" indent="0" algn="ctr">
              <a:buNone/>
            </a:pPr>
            <a:r>
              <a:rPr lang="en-US" dirty="0"/>
              <a:t>Drone lifting Capacity = 82 lb. </a:t>
            </a:r>
          </a:p>
          <a:p>
            <a:pPr marL="457200" lvl="1" indent="0" algn="ctr">
              <a:buNone/>
            </a:pPr>
            <a:r>
              <a:rPr lang="en-US" dirty="0"/>
              <a:t>Total weight of System = 55 lb. </a:t>
            </a:r>
          </a:p>
        </p:txBody>
      </p:sp>
    </p:spTree>
    <p:extLst>
      <p:ext uri="{BB962C8B-B14F-4D97-AF65-F5344CB8AC3E}">
        <p14:creationId xmlns:p14="http://schemas.microsoft.com/office/powerpoint/2010/main" val="31194754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pattFill prst="pct5">
          <a:fgClr>
            <a:schemeClr val="bg2"/>
          </a:fgClr>
          <a:bgClr>
            <a:schemeClr val="bg1"/>
          </a:bgClr>
        </a:patt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52B27F-888D-40E5-B1B0-49AA66504246}"/>
              </a:ext>
            </a:extLst>
          </p:cNvPr>
          <p:cNvSpPr>
            <a:spLocks noGrp="1"/>
          </p:cNvSpPr>
          <p:nvPr>
            <p:ph type="title"/>
          </p:nvPr>
        </p:nvSpPr>
        <p:spPr/>
        <p:txBody>
          <a:bodyPr/>
          <a:lstStyle/>
          <a:p>
            <a:r>
              <a:rPr lang="en-US" dirty="0"/>
              <a:t>Engineering Requirements Met</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865871CF-7631-415A-BA51-C41D4C9D4ECC}"/>
                  </a:ext>
                </a:extLst>
              </p:cNvPr>
              <p:cNvSpPr>
                <a:spLocks noGrp="1"/>
              </p:cNvSpPr>
              <p:nvPr>
                <p:ph idx="1"/>
              </p:nvPr>
            </p:nvSpPr>
            <p:spPr/>
            <p:txBody>
              <a:bodyPr>
                <a:normAutofit fontScale="92500" lnSpcReduction="10000"/>
              </a:bodyPr>
              <a:lstStyle/>
              <a:p>
                <a:r>
                  <a:rPr lang="en-US" dirty="0"/>
                  <a:t>Water Tank Capacity – 20 liters</a:t>
                </a:r>
              </a:p>
              <a:p>
                <a:pPr lvl="1"/>
                <a:r>
                  <a:rPr lang="en-US" dirty="0"/>
                  <a:t>Water tank can easily store 20 liters</a:t>
                </a:r>
              </a:p>
              <a:p>
                <a:pPr marL="914400" lvl="2"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20 </m:t>
                      </m:r>
                      <m:r>
                        <a:rPr lang="en-US" b="0" i="1" smtClean="0">
                          <a:latin typeface="Cambria Math" panose="02040503050406030204" pitchFamily="18" charset="0"/>
                        </a:rPr>
                        <m:t>𝐿𝑖𝑡𝑒𝑟𝑠</m:t>
                      </m:r>
                      <m:r>
                        <a:rPr lang="en-US" b="0" i="1" smtClean="0">
                          <a:latin typeface="Cambria Math" panose="02040503050406030204" pitchFamily="18" charset="0"/>
                        </a:rPr>
                        <m:t>=0.7 </m:t>
                      </m:r>
                      <m:r>
                        <a:rPr lang="en-US" b="0" i="1" smtClean="0">
                          <a:latin typeface="Cambria Math" panose="02040503050406030204" pitchFamily="18" charset="0"/>
                        </a:rPr>
                        <m:t>𝑓</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𝑡</m:t>
                          </m:r>
                        </m:e>
                        <m:sup>
                          <m:r>
                            <a:rPr lang="en-US" b="0" i="1" smtClean="0">
                              <a:latin typeface="Cambria Math" panose="02040503050406030204" pitchFamily="18" charset="0"/>
                            </a:rPr>
                            <m:t>3</m:t>
                          </m:r>
                        </m:sup>
                      </m:sSup>
                    </m:oMath>
                  </m:oMathPara>
                </a14:m>
                <a:endParaRPr lang="en-US" dirty="0"/>
              </a:p>
              <a:p>
                <a:r>
                  <a:rPr lang="en-US" dirty="0"/>
                  <a:t>Device Weight – 30 lb.</a:t>
                </a:r>
              </a:p>
              <a:p>
                <a:pPr lvl="1"/>
                <a:r>
                  <a:rPr lang="en-US" dirty="0"/>
                  <a:t>Drone weight = 30 lb. </a:t>
                </a:r>
              </a:p>
              <a:p>
                <a:pPr lvl="1"/>
                <a:r>
                  <a:rPr lang="en-US" dirty="0"/>
                  <a:t>Total weight including hose = 55 lb. </a:t>
                </a:r>
              </a:p>
              <a:p>
                <a:pPr lvl="1"/>
                <a:endParaRPr lang="en-US" dirty="0"/>
              </a:p>
              <a:p>
                <a:r>
                  <a:rPr lang="en-US" dirty="0"/>
                  <a:t>Reliable in Temperature – -10C to 40C</a:t>
                </a:r>
              </a:p>
              <a:p>
                <a:pPr lvl="1"/>
                <a:r>
                  <a:rPr lang="en-US" dirty="0"/>
                  <a:t>Plastic is using for the drone structure</a:t>
                </a:r>
              </a:p>
              <a:p>
                <a:pPr lvl="1"/>
                <a:r>
                  <a:rPr lang="en-US" dirty="0"/>
                  <a:t>Plastic can easily sustain in this temperature </a:t>
                </a:r>
              </a:p>
            </p:txBody>
          </p:sp>
        </mc:Choice>
        <mc:Fallback xmlns="">
          <p:sp>
            <p:nvSpPr>
              <p:cNvPr id="3" name="Content Placeholder 2">
                <a:extLst>
                  <a:ext uri="{FF2B5EF4-FFF2-40B4-BE49-F238E27FC236}">
                    <a16:creationId xmlns:a16="http://schemas.microsoft.com/office/drawing/2014/main" id="{865871CF-7631-415A-BA51-C41D4C9D4ECC}"/>
                  </a:ext>
                </a:extLst>
              </p:cNvPr>
              <p:cNvSpPr>
                <a:spLocks noGrp="1" noRot="1" noChangeAspect="1" noMove="1" noResize="1" noEditPoints="1" noAdjustHandles="1" noChangeArrowheads="1" noChangeShapeType="1" noTextEdit="1"/>
              </p:cNvSpPr>
              <p:nvPr>
                <p:ph idx="1"/>
              </p:nvPr>
            </p:nvSpPr>
            <p:spPr>
              <a:blipFill>
                <a:blip r:embed="rId2"/>
                <a:stretch>
                  <a:fillRect l="-419" t="-1017"/>
                </a:stretch>
              </a:blipFill>
            </p:spPr>
            <p:txBody>
              <a:bodyPr/>
              <a:lstStyle/>
              <a:p>
                <a:r>
                  <a:rPr lang="en-US">
                    <a:noFill/>
                  </a:rPr>
                  <a:t> </a:t>
                </a:r>
              </a:p>
            </p:txBody>
          </p:sp>
        </mc:Fallback>
      </mc:AlternateContent>
    </p:spTree>
    <p:extLst>
      <p:ext uri="{BB962C8B-B14F-4D97-AF65-F5344CB8AC3E}">
        <p14:creationId xmlns:p14="http://schemas.microsoft.com/office/powerpoint/2010/main" val="36157716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pattFill prst="pct5">
          <a:fgClr>
            <a:schemeClr val="bg2"/>
          </a:fgClr>
          <a:bgClr>
            <a:schemeClr val="bg1"/>
          </a:bgClr>
        </a:patt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7FAB6E-E5AF-49C3-8FC3-54D9BC3E2A14}"/>
              </a:ext>
            </a:extLst>
          </p:cNvPr>
          <p:cNvSpPr>
            <a:spLocks noGrp="1"/>
          </p:cNvSpPr>
          <p:nvPr>
            <p:ph type="title"/>
          </p:nvPr>
        </p:nvSpPr>
        <p:spPr/>
        <p:txBody>
          <a:bodyPr/>
          <a:lstStyle/>
          <a:p>
            <a:r>
              <a:rPr lang="en-US" dirty="0"/>
              <a:t>Engineering Requirements Met</a:t>
            </a:r>
          </a:p>
        </p:txBody>
      </p:sp>
      <p:sp>
        <p:nvSpPr>
          <p:cNvPr id="3" name="Content Placeholder 2">
            <a:extLst>
              <a:ext uri="{FF2B5EF4-FFF2-40B4-BE49-F238E27FC236}">
                <a16:creationId xmlns:a16="http://schemas.microsoft.com/office/drawing/2014/main" id="{B95D5B44-1E26-4693-BE2B-4A7AE395505C}"/>
              </a:ext>
            </a:extLst>
          </p:cNvPr>
          <p:cNvSpPr>
            <a:spLocks noGrp="1"/>
          </p:cNvSpPr>
          <p:nvPr>
            <p:ph idx="1"/>
          </p:nvPr>
        </p:nvSpPr>
        <p:spPr/>
        <p:txBody>
          <a:bodyPr>
            <a:normAutofit fontScale="92500" lnSpcReduction="20000"/>
          </a:bodyPr>
          <a:lstStyle/>
          <a:p>
            <a:r>
              <a:rPr lang="en-US" dirty="0"/>
              <a:t>Durable – 2200 GPa</a:t>
            </a:r>
          </a:p>
          <a:p>
            <a:pPr lvl="1"/>
            <a:r>
              <a:rPr lang="en-US" dirty="0"/>
              <a:t>The device is building with ABS plastic pipe which has yield strength of more than 2200 GPa</a:t>
            </a:r>
          </a:p>
          <a:p>
            <a:endParaRPr lang="en-US" dirty="0"/>
          </a:p>
          <a:p>
            <a:r>
              <a:rPr lang="en-US" dirty="0"/>
              <a:t>Long Power Backup – 30 mints</a:t>
            </a:r>
          </a:p>
          <a:p>
            <a:pPr lvl="1"/>
            <a:r>
              <a:rPr lang="en-US" dirty="0"/>
              <a:t>The design is taking the power from the external source rather than from the battery so this engineering requirement is not fulfilling accordingly but the power source will provide consistent power for more than 30 minutes. </a:t>
            </a:r>
          </a:p>
          <a:p>
            <a:endParaRPr lang="en-US" dirty="0"/>
          </a:p>
          <a:p>
            <a:r>
              <a:rPr lang="en-US" dirty="0"/>
              <a:t>Failsafe Rotation Speed – 25 rpm</a:t>
            </a:r>
          </a:p>
          <a:p>
            <a:pPr lvl="1"/>
            <a:r>
              <a:rPr lang="en-US" dirty="0"/>
              <a:t>The motor connected with the reel will rotate more than 25 rpm as it is ¼ hp 12 V dc motor with the RPM of 2600</a:t>
            </a:r>
          </a:p>
          <a:p>
            <a:endParaRPr lang="en-US" dirty="0"/>
          </a:p>
        </p:txBody>
      </p:sp>
    </p:spTree>
    <p:extLst>
      <p:ext uri="{BB962C8B-B14F-4D97-AF65-F5344CB8AC3E}">
        <p14:creationId xmlns:p14="http://schemas.microsoft.com/office/powerpoint/2010/main" val="20412697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pattFill prst="pct5">
          <a:fgClr>
            <a:schemeClr val="bg2"/>
          </a:fgClr>
          <a:bgClr>
            <a:schemeClr val="bg1"/>
          </a:bgClr>
        </a:patt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C23226-B18B-4E30-BA5B-1798C3F5AB9D}"/>
              </a:ext>
            </a:extLst>
          </p:cNvPr>
          <p:cNvSpPr>
            <a:spLocks noGrp="1"/>
          </p:cNvSpPr>
          <p:nvPr>
            <p:ph type="title"/>
          </p:nvPr>
        </p:nvSpPr>
        <p:spPr/>
        <p:txBody>
          <a:bodyPr/>
          <a:lstStyle/>
          <a:p>
            <a:r>
              <a:rPr lang="en-US" dirty="0"/>
              <a:t>Engineering Requirements Met</a:t>
            </a:r>
          </a:p>
        </p:txBody>
      </p:sp>
      <p:sp>
        <p:nvSpPr>
          <p:cNvPr id="3" name="Content Placeholder 2">
            <a:extLst>
              <a:ext uri="{FF2B5EF4-FFF2-40B4-BE49-F238E27FC236}">
                <a16:creationId xmlns:a16="http://schemas.microsoft.com/office/drawing/2014/main" id="{5061008E-0D84-4DC2-A9E0-E14866F48390}"/>
              </a:ext>
            </a:extLst>
          </p:cNvPr>
          <p:cNvSpPr>
            <a:spLocks noGrp="1"/>
          </p:cNvSpPr>
          <p:nvPr>
            <p:ph idx="1"/>
          </p:nvPr>
        </p:nvSpPr>
        <p:spPr/>
        <p:txBody>
          <a:bodyPr>
            <a:normAutofit/>
          </a:bodyPr>
          <a:lstStyle/>
          <a:p>
            <a:r>
              <a:rPr lang="en-US" dirty="0"/>
              <a:t>Hose Height – 65 feet</a:t>
            </a:r>
          </a:p>
          <a:p>
            <a:pPr lvl="1"/>
            <a:r>
              <a:rPr lang="en-US" dirty="0"/>
              <a:t>The hose is flexible pipe, and 65 feet long</a:t>
            </a:r>
          </a:p>
          <a:p>
            <a:pPr marL="457200" lvl="1" indent="0" algn="ctr">
              <a:buNone/>
            </a:pPr>
            <a:r>
              <a:rPr lang="en-US" dirty="0"/>
              <a:t>Total weight of hose including water = 25 lb.  </a:t>
            </a:r>
          </a:p>
          <a:p>
            <a:pPr lvl="1"/>
            <a:r>
              <a:rPr lang="en-US" dirty="0"/>
              <a:t>The hose can fly with the drone having 65 feet of height</a:t>
            </a:r>
          </a:p>
          <a:p>
            <a:endParaRPr lang="en-US" dirty="0"/>
          </a:p>
          <a:p>
            <a:r>
              <a:rPr lang="en-US" dirty="0"/>
              <a:t>Almost, all the engineering requirements have met, excluding the power backup of 30 minutes but still the system is getting power backup of 30 minutes just the change made in the design is not using of battery</a:t>
            </a:r>
          </a:p>
        </p:txBody>
      </p:sp>
    </p:spTree>
    <p:extLst>
      <p:ext uri="{BB962C8B-B14F-4D97-AF65-F5344CB8AC3E}">
        <p14:creationId xmlns:p14="http://schemas.microsoft.com/office/powerpoint/2010/main" val="32535257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pattFill prst="pct5">
          <a:fgClr>
            <a:schemeClr val="bg2"/>
          </a:fgClr>
          <a:bgClr>
            <a:schemeClr val="bg1"/>
          </a:bgClr>
        </a:patt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14B838-0DA6-4FAC-BB9D-9E3625AB9708}"/>
              </a:ext>
            </a:extLst>
          </p:cNvPr>
          <p:cNvSpPr>
            <a:spLocks noGrp="1"/>
          </p:cNvSpPr>
          <p:nvPr>
            <p:ph type="title"/>
          </p:nvPr>
        </p:nvSpPr>
        <p:spPr/>
        <p:txBody>
          <a:bodyPr/>
          <a:lstStyle/>
          <a:p>
            <a:r>
              <a:rPr lang="en-US" dirty="0"/>
              <a:t>Breakdown Task Schedule</a:t>
            </a:r>
          </a:p>
        </p:txBody>
      </p:sp>
      <p:graphicFrame>
        <p:nvGraphicFramePr>
          <p:cNvPr id="4" name="Content Placeholder 3">
            <a:extLst>
              <a:ext uri="{FF2B5EF4-FFF2-40B4-BE49-F238E27FC236}">
                <a16:creationId xmlns:a16="http://schemas.microsoft.com/office/drawing/2014/main" id="{65070C2B-1A8E-4EED-8C94-B71A9F1D3131}"/>
              </a:ext>
            </a:extLst>
          </p:cNvPr>
          <p:cNvGraphicFramePr>
            <a:graphicFrameLocks noGrp="1"/>
          </p:cNvGraphicFramePr>
          <p:nvPr>
            <p:ph idx="1"/>
            <p:extLst>
              <p:ext uri="{D42A27DB-BD31-4B8C-83A1-F6EECF244321}">
                <p14:modId xmlns:p14="http://schemas.microsoft.com/office/powerpoint/2010/main" val="3157396325"/>
              </p:ext>
            </p:extLst>
          </p:nvPr>
        </p:nvGraphicFramePr>
        <p:xfrm>
          <a:off x="1722783" y="2014328"/>
          <a:ext cx="8083826" cy="3611880"/>
        </p:xfrm>
        <a:graphic>
          <a:graphicData uri="http://schemas.openxmlformats.org/drawingml/2006/table">
            <a:tbl>
              <a:tblPr firstRow="1" firstCol="1" bandRow="1">
                <a:tableStyleId>{5C22544A-7EE6-4342-B048-85BDC9FD1C3A}</a:tableStyleId>
              </a:tblPr>
              <a:tblGrid>
                <a:gridCol w="4041913">
                  <a:extLst>
                    <a:ext uri="{9D8B030D-6E8A-4147-A177-3AD203B41FA5}">
                      <a16:colId xmlns:a16="http://schemas.microsoft.com/office/drawing/2014/main" val="3748122320"/>
                    </a:ext>
                  </a:extLst>
                </a:gridCol>
                <a:gridCol w="4041913">
                  <a:extLst>
                    <a:ext uri="{9D8B030D-6E8A-4147-A177-3AD203B41FA5}">
                      <a16:colId xmlns:a16="http://schemas.microsoft.com/office/drawing/2014/main" val="1766020162"/>
                    </a:ext>
                  </a:extLst>
                </a:gridCol>
              </a:tblGrid>
              <a:tr h="419100">
                <a:tc>
                  <a:txBody>
                    <a:bodyPr/>
                    <a:lstStyle/>
                    <a:p>
                      <a:pPr marL="0" marR="0">
                        <a:spcBef>
                          <a:spcPts val="0"/>
                        </a:spcBef>
                        <a:spcAft>
                          <a:spcPts val="0"/>
                        </a:spcAft>
                      </a:pPr>
                      <a:r>
                        <a:rPr lang="en-US" sz="1800" kern="50" dirty="0">
                          <a:effectLst/>
                        </a:rPr>
                        <a:t>Name</a:t>
                      </a:r>
                      <a:endParaRPr lang="en-US" sz="1800" kern="50" dirty="0">
                        <a:effectLst/>
                        <a:latin typeface="Times New Roman" panose="02020603050405020304" pitchFamily="18" charset="0"/>
                        <a:ea typeface="AR PL UMing HK"/>
                        <a:cs typeface="Lohit Hindi"/>
                      </a:endParaRPr>
                    </a:p>
                  </a:txBody>
                  <a:tcPr marL="68580" marR="68580" marT="0" marB="0"/>
                </a:tc>
                <a:tc>
                  <a:txBody>
                    <a:bodyPr/>
                    <a:lstStyle/>
                    <a:p>
                      <a:pPr marL="0" marR="0">
                        <a:spcBef>
                          <a:spcPts val="0"/>
                        </a:spcBef>
                        <a:spcAft>
                          <a:spcPts val="0"/>
                        </a:spcAft>
                      </a:pPr>
                      <a:r>
                        <a:rPr lang="en-US" sz="1800" kern="50">
                          <a:effectLst/>
                        </a:rPr>
                        <a:t>Tasks</a:t>
                      </a:r>
                      <a:endParaRPr lang="en-US" sz="1800" kern="50">
                        <a:effectLst/>
                        <a:latin typeface="Times New Roman" panose="02020603050405020304" pitchFamily="18" charset="0"/>
                        <a:ea typeface="AR PL UMing HK"/>
                        <a:cs typeface="Lohit Hindi"/>
                      </a:endParaRPr>
                    </a:p>
                  </a:txBody>
                  <a:tcPr marL="68580" marR="68580" marT="0" marB="0"/>
                </a:tc>
                <a:extLst>
                  <a:ext uri="{0D108BD9-81ED-4DB2-BD59-A6C34878D82A}">
                    <a16:rowId xmlns:a16="http://schemas.microsoft.com/office/drawing/2014/main" val="1728682183"/>
                  </a:ext>
                </a:extLst>
              </a:tr>
              <a:tr h="419100">
                <a:tc>
                  <a:txBody>
                    <a:bodyPr/>
                    <a:lstStyle/>
                    <a:p>
                      <a:pPr marL="0" marR="0">
                        <a:spcBef>
                          <a:spcPts val="0"/>
                        </a:spcBef>
                        <a:spcAft>
                          <a:spcPts val="0"/>
                        </a:spcAft>
                      </a:pPr>
                      <a:r>
                        <a:rPr lang="en-US" sz="1800" kern="50" dirty="0">
                          <a:effectLst/>
                        </a:rPr>
                        <a:t>Abdalla and Saad</a:t>
                      </a:r>
                      <a:endParaRPr lang="en-US" sz="1800" kern="50" dirty="0">
                        <a:effectLst/>
                        <a:latin typeface="Times New Roman" panose="02020603050405020304" pitchFamily="18" charset="0"/>
                        <a:ea typeface="AR PL UMing HK"/>
                        <a:cs typeface="Lohit Hindi"/>
                      </a:endParaRPr>
                    </a:p>
                  </a:txBody>
                  <a:tcPr marL="68580" marR="68580" marT="0" marB="0"/>
                </a:tc>
                <a:tc>
                  <a:txBody>
                    <a:bodyPr/>
                    <a:lstStyle/>
                    <a:p>
                      <a:pPr marL="0" marR="0">
                        <a:spcBef>
                          <a:spcPts val="0"/>
                        </a:spcBef>
                        <a:spcAft>
                          <a:spcPts val="0"/>
                        </a:spcAft>
                      </a:pPr>
                      <a:r>
                        <a:rPr lang="en-US" sz="1800" kern="50" dirty="0">
                          <a:effectLst/>
                        </a:rPr>
                        <a:t>CAD Model</a:t>
                      </a:r>
                      <a:endParaRPr lang="en-US" sz="1800" kern="50" dirty="0">
                        <a:effectLst/>
                        <a:latin typeface="Times New Roman" panose="02020603050405020304" pitchFamily="18" charset="0"/>
                        <a:ea typeface="AR PL UMing HK"/>
                        <a:cs typeface="Lohit Hindi"/>
                      </a:endParaRPr>
                    </a:p>
                  </a:txBody>
                  <a:tcPr marL="68580" marR="68580" marT="0" marB="0"/>
                </a:tc>
                <a:extLst>
                  <a:ext uri="{0D108BD9-81ED-4DB2-BD59-A6C34878D82A}">
                    <a16:rowId xmlns:a16="http://schemas.microsoft.com/office/drawing/2014/main" val="3380554068"/>
                  </a:ext>
                </a:extLst>
              </a:tr>
              <a:tr h="419100">
                <a:tc>
                  <a:txBody>
                    <a:bodyPr/>
                    <a:lstStyle/>
                    <a:p>
                      <a:pPr marL="0" marR="0">
                        <a:spcBef>
                          <a:spcPts val="0"/>
                        </a:spcBef>
                        <a:spcAft>
                          <a:spcPts val="0"/>
                        </a:spcAft>
                      </a:pPr>
                      <a:r>
                        <a:rPr lang="en-US" sz="1800" kern="50" dirty="0">
                          <a:effectLst/>
                        </a:rPr>
                        <a:t>Abdulrahman and Abdullah</a:t>
                      </a:r>
                      <a:endParaRPr lang="en-US" sz="1800" kern="50" dirty="0">
                        <a:effectLst/>
                        <a:latin typeface="Times New Roman" panose="02020603050405020304" pitchFamily="18" charset="0"/>
                        <a:ea typeface="AR PL UMing HK"/>
                        <a:cs typeface="Lohit Hindi"/>
                      </a:endParaRPr>
                    </a:p>
                  </a:txBody>
                  <a:tcPr marL="68580" marR="68580" marT="0" marB="0"/>
                </a:tc>
                <a:tc>
                  <a:txBody>
                    <a:bodyPr/>
                    <a:lstStyle/>
                    <a:p>
                      <a:pPr marL="0" marR="0">
                        <a:spcBef>
                          <a:spcPts val="0"/>
                        </a:spcBef>
                        <a:spcAft>
                          <a:spcPts val="0"/>
                        </a:spcAft>
                      </a:pPr>
                      <a:r>
                        <a:rPr lang="en-US" sz="1800" kern="50" dirty="0">
                          <a:effectLst/>
                        </a:rPr>
                        <a:t>Components Selection</a:t>
                      </a:r>
                      <a:endParaRPr lang="en-US" sz="1800" kern="50" dirty="0">
                        <a:effectLst/>
                        <a:latin typeface="Times New Roman" panose="02020603050405020304" pitchFamily="18" charset="0"/>
                        <a:ea typeface="AR PL UMing HK"/>
                        <a:cs typeface="Lohit Hindi"/>
                      </a:endParaRPr>
                    </a:p>
                  </a:txBody>
                  <a:tcPr marL="68580" marR="68580" marT="0" marB="0"/>
                </a:tc>
                <a:extLst>
                  <a:ext uri="{0D108BD9-81ED-4DB2-BD59-A6C34878D82A}">
                    <a16:rowId xmlns:a16="http://schemas.microsoft.com/office/drawing/2014/main" val="1677330035"/>
                  </a:ext>
                </a:extLst>
              </a:tr>
              <a:tr h="419100">
                <a:tc>
                  <a:txBody>
                    <a:bodyPr/>
                    <a:lstStyle/>
                    <a:p>
                      <a:pPr marL="0" marR="0">
                        <a:spcBef>
                          <a:spcPts val="0"/>
                        </a:spcBef>
                        <a:spcAft>
                          <a:spcPts val="0"/>
                        </a:spcAft>
                      </a:pPr>
                      <a:r>
                        <a:rPr lang="en-US" sz="1800" kern="50" dirty="0">
                          <a:effectLst/>
                        </a:rPr>
                        <a:t>Mohamed</a:t>
                      </a:r>
                      <a:endParaRPr lang="en-US" sz="1800" kern="50" dirty="0">
                        <a:effectLst/>
                        <a:latin typeface="Times New Roman" panose="02020603050405020304" pitchFamily="18" charset="0"/>
                        <a:ea typeface="AR PL UMing HK"/>
                        <a:cs typeface="Lohit Hindi"/>
                      </a:endParaRPr>
                    </a:p>
                  </a:txBody>
                  <a:tcPr marL="68580" marR="68580" marT="0" marB="0"/>
                </a:tc>
                <a:tc>
                  <a:txBody>
                    <a:bodyPr/>
                    <a:lstStyle/>
                    <a:p>
                      <a:pPr marL="0" marR="0">
                        <a:spcBef>
                          <a:spcPts val="0"/>
                        </a:spcBef>
                        <a:spcAft>
                          <a:spcPts val="0"/>
                        </a:spcAft>
                      </a:pPr>
                      <a:r>
                        <a:rPr lang="en-US" sz="1800" kern="50" dirty="0">
                          <a:effectLst/>
                        </a:rPr>
                        <a:t>Writing </a:t>
                      </a:r>
                      <a:endParaRPr lang="en-US" sz="1800" kern="50" dirty="0">
                        <a:effectLst/>
                        <a:latin typeface="Times New Roman" panose="02020603050405020304" pitchFamily="18" charset="0"/>
                        <a:ea typeface="AR PL UMing HK"/>
                        <a:cs typeface="Lohit Hindi"/>
                      </a:endParaRPr>
                    </a:p>
                  </a:txBody>
                  <a:tcPr marL="68580" marR="68580" marT="0" marB="0"/>
                </a:tc>
                <a:extLst>
                  <a:ext uri="{0D108BD9-81ED-4DB2-BD59-A6C34878D82A}">
                    <a16:rowId xmlns:a16="http://schemas.microsoft.com/office/drawing/2014/main" val="2165468393"/>
                  </a:ext>
                </a:extLst>
              </a:tr>
              <a:tr h="419100">
                <a:tc>
                  <a:txBody>
                    <a:bodyPr/>
                    <a:lstStyle/>
                    <a:p>
                      <a:pPr marL="0" marR="0">
                        <a:spcBef>
                          <a:spcPts val="0"/>
                        </a:spcBef>
                        <a:spcAft>
                          <a:spcPts val="0"/>
                        </a:spcAft>
                      </a:pPr>
                      <a:r>
                        <a:rPr lang="en-US" sz="1800" kern="50" dirty="0" err="1">
                          <a:effectLst/>
                        </a:rPr>
                        <a:t>Mosaad</a:t>
                      </a:r>
                      <a:endParaRPr lang="en-US" sz="1800" kern="50" dirty="0">
                        <a:effectLst/>
                        <a:latin typeface="Times New Roman" panose="02020603050405020304" pitchFamily="18" charset="0"/>
                        <a:ea typeface="AR PL UMing HK"/>
                        <a:cs typeface="Lohit Hindi"/>
                      </a:endParaRPr>
                    </a:p>
                  </a:txBody>
                  <a:tcPr marL="68580" marR="68580" marT="0" marB="0"/>
                </a:tc>
                <a:tc>
                  <a:txBody>
                    <a:bodyPr/>
                    <a:lstStyle/>
                    <a:p>
                      <a:pPr marL="0" marR="0">
                        <a:spcBef>
                          <a:spcPts val="0"/>
                        </a:spcBef>
                        <a:spcAft>
                          <a:spcPts val="0"/>
                        </a:spcAft>
                      </a:pPr>
                      <a:r>
                        <a:rPr lang="en-US" sz="1800" kern="50" dirty="0">
                          <a:effectLst/>
                        </a:rPr>
                        <a:t>Calculations</a:t>
                      </a:r>
                      <a:endParaRPr lang="en-US" sz="1800" kern="50" dirty="0">
                        <a:effectLst/>
                        <a:latin typeface="Times New Roman" panose="02020603050405020304" pitchFamily="18" charset="0"/>
                        <a:ea typeface="AR PL UMing HK"/>
                        <a:cs typeface="Lohit Hindi"/>
                      </a:endParaRPr>
                    </a:p>
                  </a:txBody>
                  <a:tcPr marL="68580" marR="68580" marT="0" marB="0"/>
                </a:tc>
                <a:extLst>
                  <a:ext uri="{0D108BD9-81ED-4DB2-BD59-A6C34878D82A}">
                    <a16:rowId xmlns:a16="http://schemas.microsoft.com/office/drawing/2014/main" val="3061161627"/>
                  </a:ext>
                </a:extLst>
              </a:tr>
              <a:tr h="419100">
                <a:tc>
                  <a:txBody>
                    <a:bodyPr/>
                    <a:lstStyle/>
                    <a:p>
                      <a:pPr marL="0" marR="0">
                        <a:spcBef>
                          <a:spcPts val="0"/>
                        </a:spcBef>
                        <a:spcAft>
                          <a:spcPts val="0"/>
                        </a:spcAft>
                      </a:pPr>
                      <a:r>
                        <a:rPr lang="en-US" sz="1800" kern="50" dirty="0">
                          <a:effectLst/>
                        </a:rPr>
                        <a:t>Abdullah </a:t>
                      </a:r>
                      <a:r>
                        <a:rPr lang="en-US" sz="1800" kern="50" dirty="0" err="1">
                          <a:effectLst/>
                        </a:rPr>
                        <a:t>Altamimi</a:t>
                      </a:r>
                      <a:endParaRPr lang="en-US" sz="1800" kern="50" dirty="0">
                        <a:effectLst/>
                        <a:latin typeface="Times New Roman" panose="02020603050405020304" pitchFamily="18" charset="0"/>
                        <a:ea typeface="AR PL UMing HK"/>
                        <a:cs typeface="Lohit Hindi"/>
                      </a:endParaRPr>
                    </a:p>
                  </a:txBody>
                  <a:tcPr marL="68580" marR="68580" marT="0" marB="0"/>
                </a:tc>
                <a:tc>
                  <a:txBody>
                    <a:bodyPr/>
                    <a:lstStyle/>
                    <a:p>
                      <a:pPr marL="0" marR="0">
                        <a:spcBef>
                          <a:spcPts val="0"/>
                        </a:spcBef>
                        <a:spcAft>
                          <a:spcPts val="0"/>
                        </a:spcAft>
                      </a:pPr>
                      <a:r>
                        <a:rPr lang="en-US" sz="1800" kern="50" dirty="0">
                          <a:effectLst/>
                        </a:rPr>
                        <a:t>Reviewing the work</a:t>
                      </a:r>
                      <a:endParaRPr lang="en-US" sz="1800" kern="50" dirty="0">
                        <a:effectLst/>
                        <a:latin typeface="Times New Roman" panose="02020603050405020304" pitchFamily="18" charset="0"/>
                        <a:ea typeface="AR PL UMing HK"/>
                        <a:cs typeface="Lohit Hindi"/>
                      </a:endParaRPr>
                    </a:p>
                  </a:txBody>
                  <a:tcPr marL="68580" marR="68580" marT="0" marB="0"/>
                </a:tc>
                <a:extLst>
                  <a:ext uri="{0D108BD9-81ED-4DB2-BD59-A6C34878D82A}">
                    <a16:rowId xmlns:a16="http://schemas.microsoft.com/office/drawing/2014/main" val="1243718805"/>
                  </a:ext>
                </a:extLst>
              </a:tr>
              <a:tr h="419100">
                <a:tc>
                  <a:txBody>
                    <a:bodyPr/>
                    <a:lstStyle/>
                    <a:p>
                      <a:pPr marL="0" marR="0">
                        <a:spcBef>
                          <a:spcPts val="0"/>
                        </a:spcBef>
                        <a:spcAft>
                          <a:spcPts val="0"/>
                        </a:spcAft>
                      </a:pPr>
                      <a:r>
                        <a:rPr lang="en-US" sz="1800" kern="50" dirty="0">
                          <a:effectLst/>
                        </a:rPr>
                        <a:t>Abdulrahman Ahmad, Abdalla and Saad</a:t>
                      </a:r>
                      <a:endParaRPr lang="en-US" sz="1800" kern="50" dirty="0">
                        <a:effectLst/>
                        <a:latin typeface="Times New Roman" panose="02020603050405020304" pitchFamily="18" charset="0"/>
                        <a:ea typeface="AR PL UMing HK"/>
                        <a:cs typeface="Lohit Hindi"/>
                      </a:endParaRPr>
                    </a:p>
                  </a:txBody>
                  <a:tcPr marL="68580" marR="68580" marT="0" marB="0"/>
                </a:tc>
                <a:tc>
                  <a:txBody>
                    <a:bodyPr/>
                    <a:lstStyle/>
                    <a:p>
                      <a:pPr marL="0" marR="0">
                        <a:spcBef>
                          <a:spcPts val="0"/>
                        </a:spcBef>
                        <a:spcAft>
                          <a:spcPts val="0"/>
                        </a:spcAft>
                      </a:pPr>
                      <a:r>
                        <a:rPr lang="en-US" sz="1800" kern="50" dirty="0">
                          <a:effectLst/>
                        </a:rPr>
                        <a:t>Website </a:t>
                      </a:r>
                      <a:endParaRPr lang="en-US" sz="1800" kern="50" dirty="0">
                        <a:effectLst/>
                        <a:latin typeface="Times New Roman" panose="02020603050405020304" pitchFamily="18" charset="0"/>
                        <a:ea typeface="AR PL UMing HK"/>
                        <a:cs typeface="Lohit Hindi"/>
                      </a:endParaRPr>
                    </a:p>
                  </a:txBody>
                  <a:tcPr marL="68580" marR="68580" marT="0" marB="0"/>
                </a:tc>
                <a:extLst>
                  <a:ext uri="{0D108BD9-81ED-4DB2-BD59-A6C34878D82A}">
                    <a16:rowId xmlns:a16="http://schemas.microsoft.com/office/drawing/2014/main" val="2493032795"/>
                  </a:ext>
                </a:extLst>
              </a:tr>
              <a:tr h="419100">
                <a:tc>
                  <a:txBody>
                    <a:bodyPr/>
                    <a:lstStyle/>
                    <a:p>
                      <a:pPr marL="0" marR="0">
                        <a:spcBef>
                          <a:spcPts val="0"/>
                        </a:spcBef>
                        <a:spcAft>
                          <a:spcPts val="0"/>
                        </a:spcAft>
                      </a:pPr>
                      <a:r>
                        <a:rPr lang="en-US" sz="1800" kern="50" dirty="0">
                          <a:effectLst/>
                        </a:rPr>
                        <a:t>Abdulrahman Ahmad, Abdalla and Saad</a:t>
                      </a:r>
                      <a:endParaRPr lang="en-US" sz="1800" kern="50" dirty="0">
                        <a:effectLst/>
                        <a:latin typeface="Times New Roman" panose="02020603050405020304" pitchFamily="18" charset="0"/>
                        <a:ea typeface="AR PL UMing HK"/>
                        <a:cs typeface="Lohit Hindi"/>
                      </a:endParaRPr>
                    </a:p>
                  </a:txBody>
                  <a:tcPr marL="68580" marR="68580" marT="0" marB="0"/>
                </a:tc>
                <a:tc>
                  <a:txBody>
                    <a:bodyPr/>
                    <a:lstStyle/>
                    <a:p>
                      <a:pPr marL="0" marR="0">
                        <a:spcBef>
                          <a:spcPts val="0"/>
                        </a:spcBef>
                        <a:spcAft>
                          <a:spcPts val="0"/>
                        </a:spcAft>
                      </a:pPr>
                      <a:r>
                        <a:rPr lang="en-US" sz="1800" kern="50" dirty="0">
                          <a:effectLst/>
                        </a:rPr>
                        <a:t>Presentation</a:t>
                      </a:r>
                      <a:endParaRPr lang="en-US" sz="1800" kern="50" dirty="0">
                        <a:effectLst/>
                        <a:latin typeface="Times New Roman" panose="02020603050405020304" pitchFamily="18" charset="0"/>
                        <a:ea typeface="AR PL UMing HK"/>
                        <a:cs typeface="Lohit Hindi"/>
                      </a:endParaRPr>
                    </a:p>
                  </a:txBody>
                  <a:tcPr marL="68580" marR="68580" marT="0" marB="0"/>
                </a:tc>
                <a:extLst>
                  <a:ext uri="{0D108BD9-81ED-4DB2-BD59-A6C34878D82A}">
                    <a16:rowId xmlns:a16="http://schemas.microsoft.com/office/drawing/2014/main" val="424672578"/>
                  </a:ext>
                </a:extLst>
              </a:tr>
            </a:tbl>
          </a:graphicData>
        </a:graphic>
      </p:graphicFrame>
    </p:spTree>
    <p:extLst>
      <p:ext uri="{BB962C8B-B14F-4D97-AF65-F5344CB8AC3E}">
        <p14:creationId xmlns:p14="http://schemas.microsoft.com/office/powerpoint/2010/main" val="25483509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pattFill prst="pct5">
          <a:fgClr>
            <a:schemeClr val="bg2"/>
          </a:fgClr>
          <a:bgClr>
            <a:schemeClr val="bg1"/>
          </a:bgClr>
        </a:patt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BEF9EE-88DE-4D40-894E-BE89CCDA94F5}"/>
              </a:ext>
            </a:extLst>
          </p:cNvPr>
          <p:cNvSpPr>
            <a:spLocks noGrp="1"/>
          </p:cNvSpPr>
          <p:nvPr>
            <p:ph type="title"/>
          </p:nvPr>
        </p:nvSpPr>
        <p:spPr/>
        <p:txBody>
          <a:bodyPr/>
          <a:lstStyle/>
          <a:p>
            <a:r>
              <a:rPr lang="en-US" dirty="0"/>
              <a:t>Manufacturing</a:t>
            </a:r>
          </a:p>
        </p:txBody>
      </p:sp>
      <p:sp>
        <p:nvSpPr>
          <p:cNvPr id="3" name="Content Placeholder 2">
            <a:extLst>
              <a:ext uri="{FF2B5EF4-FFF2-40B4-BE49-F238E27FC236}">
                <a16:creationId xmlns:a16="http://schemas.microsoft.com/office/drawing/2014/main" id="{76178F28-E0E8-479E-B9E5-57DE671CB9B5}"/>
              </a:ext>
            </a:extLst>
          </p:cNvPr>
          <p:cNvSpPr>
            <a:spLocks noGrp="1"/>
          </p:cNvSpPr>
          <p:nvPr>
            <p:ph idx="1"/>
          </p:nvPr>
        </p:nvSpPr>
        <p:spPr/>
        <p:txBody>
          <a:bodyPr>
            <a:normAutofit lnSpcReduction="10000"/>
          </a:bodyPr>
          <a:lstStyle/>
          <a:p>
            <a:r>
              <a:rPr lang="en-US" dirty="0"/>
              <a:t>The structure need to build </a:t>
            </a:r>
          </a:p>
          <a:p>
            <a:pPr lvl="1"/>
            <a:r>
              <a:rPr lang="en-US" dirty="0"/>
              <a:t>Take the full length of pipe </a:t>
            </a:r>
          </a:p>
          <a:p>
            <a:pPr lvl="1"/>
            <a:r>
              <a:rPr lang="en-US" dirty="0"/>
              <a:t>Cut the pipe into the pieces </a:t>
            </a:r>
          </a:p>
          <a:p>
            <a:pPr lvl="1"/>
            <a:r>
              <a:rPr lang="en-US" dirty="0"/>
              <a:t>Join the pipe pieces using elbows</a:t>
            </a:r>
          </a:p>
          <a:p>
            <a:pPr lvl="1"/>
            <a:r>
              <a:rPr lang="en-US" dirty="0"/>
              <a:t>Drill the nozzles into the pipe</a:t>
            </a:r>
          </a:p>
          <a:p>
            <a:endParaRPr lang="en-US" dirty="0"/>
          </a:p>
          <a:p>
            <a:r>
              <a:rPr lang="en-US" dirty="0"/>
              <a:t>Take the ABS plastic sheet</a:t>
            </a:r>
          </a:p>
          <a:p>
            <a:pPr lvl="1"/>
            <a:r>
              <a:rPr lang="en-US" dirty="0"/>
              <a:t>Cut the sheet and make the center box</a:t>
            </a:r>
          </a:p>
          <a:p>
            <a:pPr lvl="1"/>
            <a:r>
              <a:rPr lang="en-US" dirty="0"/>
              <a:t>Cut the sheet to make the motor holders</a:t>
            </a:r>
          </a:p>
          <a:p>
            <a:pPr marL="0" indent="0">
              <a:buNone/>
            </a:pPr>
            <a:endParaRPr lang="en-US" dirty="0"/>
          </a:p>
          <a:p>
            <a:pPr lvl="1"/>
            <a:endParaRPr lang="en-US" dirty="0"/>
          </a:p>
          <a:p>
            <a:pPr lvl="1"/>
            <a:endParaRPr lang="en-US" dirty="0"/>
          </a:p>
          <a:p>
            <a:pPr lvl="1"/>
            <a:endParaRPr lang="en-US" dirty="0"/>
          </a:p>
          <a:p>
            <a:endParaRPr lang="en-US" dirty="0"/>
          </a:p>
          <a:p>
            <a:endParaRPr lang="en-US" dirty="0"/>
          </a:p>
        </p:txBody>
      </p:sp>
    </p:spTree>
    <p:extLst>
      <p:ext uri="{BB962C8B-B14F-4D97-AF65-F5344CB8AC3E}">
        <p14:creationId xmlns:p14="http://schemas.microsoft.com/office/powerpoint/2010/main" val="31862731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pattFill prst="pct5">
          <a:fgClr>
            <a:schemeClr val="bg2"/>
          </a:fgClr>
          <a:bgClr>
            <a:schemeClr val="bg1"/>
          </a:bgClr>
        </a:patt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9885F6-FE53-4F94-91D0-3FA46AD64461}"/>
              </a:ext>
            </a:extLst>
          </p:cNvPr>
          <p:cNvSpPr>
            <a:spLocks noGrp="1"/>
          </p:cNvSpPr>
          <p:nvPr>
            <p:ph type="title"/>
          </p:nvPr>
        </p:nvSpPr>
        <p:spPr/>
        <p:txBody>
          <a:bodyPr/>
          <a:lstStyle/>
          <a:p>
            <a:r>
              <a:rPr lang="en-US" dirty="0"/>
              <a:t>Manufacturing</a:t>
            </a:r>
          </a:p>
        </p:txBody>
      </p:sp>
      <p:sp>
        <p:nvSpPr>
          <p:cNvPr id="3" name="Content Placeholder 2">
            <a:extLst>
              <a:ext uri="{FF2B5EF4-FFF2-40B4-BE49-F238E27FC236}">
                <a16:creationId xmlns:a16="http://schemas.microsoft.com/office/drawing/2014/main" id="{DC3D6681-E546-43FE-BAE5-A1E0CA4444CD}"/>
              </a:ext>
            </a:extLst>
          </p:cNvPr>
          <p:cNvSpPr>
            <a:spLocks noGrp="1"/>
          </p:cNvSpPr>
          <p:nvPr>
            <p:ph idx="1"/>
          </p:nvPr>
        </p:nvSpPr>
        <p:spPr/>
        <p:txBody>
          <a:bodyPr>
            <a:normAutofit fontScale="85000" lnSpcReduction="10000"/>
          </a:bodyPr>
          <a:lstStyle/>
          <a:p>
            <a:r>
              <a:rPr lang="en-US" dirty="0"/>
              <a:t>Components need to buy</a:t>
            </a:r>
          </a:p>
          <a:p>
            <a:pPr lvl="1"/>
            <a:r>
              <a:rPr lang="en-US" dirty="0"/>
              <a:t>Propellers</a:t>
            </a:r>
          </a:p>
          <a:p>
            <a:pPr lvl="1"/>
            <a:r>
              <a:rPr lang="en-US" dirty="0"/>
              <a:t>Arduino</a:t>
            </a:r>
          </a:p>
          <a:p>
            <a:pPr lvl="1"/>
            <a:r>
              <a:rPr lang="en-US" dirty="0"/>
              <a:t>Reel</a:t>
            </a:r>
          </a:p>
          <a:p>
            <a:pPr lvl="1"/>
            <a:r>
              <a:rPr lang="en-US" dirty="0"/>
              <a:t>Hose Pipe</a:t>
            </a:r>
          </a:p>
          <a:p>
            <a:pPr lvl="1"/>
            <a:r>
              <a:rPr lang="en-US" dirty="0"/>
              <a:t>Electric Power Wire</a:t>
            </a:r>
          </a:p>
          <a:p>
            <a:pPr lvl="1"/>
            <a:r>
              <a:rPr lang="en-US" dirty="0"/>
              <a:t>Motors</a:t>
            </a:r>
          </a:p>
          <a:p>
            <a:pPr lvl="1"/>
            <a:r>
              <a:rPr lang="en-US" dirty="0"/>
              <a:t>Screws</a:t>
            </a:r>
          </a:p>
          <a:p>
            <a:pPr lvl="1"/>
            <a:r>
              <a:rPr lang="en-US" dirty="0"/>
              <a:t>Remote Control </a:t>
            </a:r>
          </a:p>
          <a:p>
            <a:pPr lvl="1"/>
            <a:r>
              <a:rPr lang="en-US" dirty="0"/>
              <a:t>Water Tank</a:t>
            </a:r>
          </a:p>
          <a:p>
            <a:r>
              <a:rPr lang="en-US" dirty="0"/>
              <a:t>The system can manufacture easily by purchasing above components </a:t>
            </a:r>
          </a:p>
          <a:p>
            <a:pPr lvl="1"/>
            <a:endParaRPr lang="en-US" dirty="0"/>
          </a:p>
          <a:p>
            <a:endParaRPr lang="en-US" dirty="0"/>
          </a:p>
        </p:txBody>
      </p:sp>
    </p:spTree>
    <p:extLst>
      <p:ext uri="{BB962C8B-B14F-4D97-AF65-F5344CB8AC3E}">
        <p14:creationId xmlns:p14="http://schemas.microsoft.com/office/powerpoint/2010/main" val="11184189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pattFill prst="pct5">
          <a:fgClr>
            <a:schemeClr val="bg2"/>
          </a:fgClr>
          <a:bgClr>
            <a:schemeClr val="bg1"/>
          </a:bgClr>
        </a:patt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DCF1A9-C7A6-4641-8931-81E8B51BCE6B}"/>
              </a:ext>
            </a:extLst>
          </p:cNvPr>
          <p:cNvSpPr>
            <a:spLocks noGrp="1"/>
          </p:cNvSpPr>
          <p:nvPr>
            <p:ph type="title"/>
          </p:nvPr>
        </p:nvSpPr>
        <p:spPr/>
        <p:txBody>
          <a:bodyPr/>
          <a:lstStyle/>
          <a:p>
            <a:r>
              <a:rPr lang="en-US" dirty="0"/>
              <a:t>Overview	</a:t>
            </a:r>
          </a:p>
        </p:txBody>
      </p:sp>
      <p:sp>
        <p:nvSpPr>
          <p:cNvPr id="3" name="Content Placeholder 2">
            <a:extLst>
              <a:ext uri="{FF2B5EF4-FFF2-40B4-BE49-F238E27FC236}">
                <a16:creationId xmlns:a16="http://schemas.microsoft.com/office/drawing/2014/main" id="{3E2CBE6C-4BDF-4D40-90DC-EA4EDEA3A783}"/>
              </a:ext>
            </a:extLst>
          </p:cNvPr>
          <p:cNvSpPr>
            <a:spLocks noGrp="1"/>
          </p:cNvSpPr>
          <p:nvPr>
            <p:ph idx="1"/>
          </p:nvPr>
        </p:nvSpPr>
        <p:spPr/>
        <p:txBody>
          <a:bodyPr>
            <a:normAutofit fontScale="92500" lnSpcReduction="20000"/>
          </a:bodyPr>
          <a:lstStyle/>
          <a:p>
            <a:r>
              <a:rPr lang="en-US" dirty="0"/>
              <a:t>Project Description</a:t>
            </a:r>
          </a:p>
          <a:p>
            <a:r>
              <a:rPr lang="en-US" dirty="0"/>
              <a:t>Design Description</a:t>
            </a:r>
          </a:p>
          <a:p>
            <a:r>
              <a:rPr lang="en-US" dirty="0"/>
              <a:t>System Functioning</a:t>
            </a:r>
          </a:p>
          <a:p>
            <a:r>
              <a:rPr lang="en-US" dirty="0"/>
              <a:t>Component Details</a:t>
            </a:r>
          </a:p>
          <a:p>
            <a:r>
              <a:rPr lang="en-US" dirty="0"/>
              <a:t>Engineering Requirements and Actions</a:t>
            </a:r>
          </a:p>
          <a:p>
            <a:r>
              <a:rPr lang="en-US" dirty="0"/>
              <a:t>Manufacturing and Assembly</a:t>
            </a:r>
          </a:p>
          <a:p>
            <a:r>
              <a:rPr lang="en-US" dirty="0"/>
              <a:t>Implementation Plan</a:t>
            </a:r>
          </a:p>
          <a:p>
            <a:r>
              <a:rPr lang="en-US" dirty="0"/>
              <a:t>Testing</a:t>
            </a:r>
          </a:p>
          <a:p>
            <a:r>
              <a:rPr lang="en-US" dirty="0"/>
              <a:t>References</a:t>
            </a:r>
          </a:p>
          <a:p>
            <a:r>
              <a:rPr lang="en-US" dirty="0"/>
              <a:t>Appendix</a:t>
            </a:r>
          </a:p>
          <a:p>
            <a:endParaRPr lang="en-US" dirty="0"/>
          </a:p>
          <a:p>
            <a:endParaRPr lang="en-US" dirty="0"/>
          </a:p>
        </p:txBody>
      </p:sp>
    </p:spTree>
    <p:extLst>
      <p:ext uri="{BB962C8B-B14F-4D97-AF65-F5344CB8AC3E}">
        <p14:creationId xmlns:p14="http://schemas.microsoft.com/office/powerpoint/2010/main" val="27560719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pattFill prst="pct5">
          <a:fgClr>
            <a:schemeClr val="bg2"/>
          </a:fgClr>
          <a:bgClr>
            <a:schemeClr val="bg1"/>
          </a:bgClr>
        </a:patt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7F25AF-88BC-4DD1-A45F-804A6B9587E6}"/>
              </a:ext>
            </a:extLst>
          </p:cNvPr>
          <p:cNvSpPr>
            <a:spLocks noGrp="1"/>
          </p:cNvSpPr>
          <p:nvPr>
            <p:ph type="title"/>
          </p:nvPr>
        </p:nvSpPr>
        <p:spPr/>
        <p:txBody>
          <a:bodyPr/>
          <a:lstStyle/>
          <a:p>
            <a:r>
              <a:rPr lang="en-US" dirty="0"/>
              <a:t>Assembly</a:t>
            </a:r>
          </a:p>
        </p:txBody>
      </p:sp>
      <p:sp>
        <p:nvSpPr>
          <p:cNvPr id="3" name="Content Placeholder 2">
            <a:extLst>
              <a:ext uri="{FF2B5EF4-FFF2-40B4-BE49-F238E27FC236}">
                <a16:creationId xmlns:a16="http://schemas.microsoft.com/office/drawing/2014/main" id="{58E78CBB-320C-46FE-B6AC-7D2DC355131D}"/>
              </a:ext>
            </a:extLst>
          </p:cNvPr>
          <p:cNvSpPr>
            <a:spLocks noGrp="1"/>
          </p:cNvSpPr>
          <p:nvPr>
            <p:ph idx="1"/>
          </p:nvPr>
        </p:nvSpPr>
        <p:spPr/>
        <p:txBody>
          <a:bodyPr/>
          <a:lstStyle/>
          <a:p>
            <a:r>
              <a:rPr lang="en-US" dirty="0"/>
              <a:t>The propellers connects with the pipe structure</a:t>
            </a:r>
          </a:p>
          <a:p>
            <a:r>
              <a:rPr lang="en-US" dirty="0"/>
              <a:t>Motors will place under the propellers</a:t>
            </a:r>
          </a:p>
          <a:p>
            <a:r>
              <a:rPr lang="en-US" dirty="0"/>
              <a:t>Fix the Arduino in the central console</a:t>
            </a:r>
          </a:p>
          <a:p>
            <a:r>
              <a:rPr lang="en-US" dirty="0"/>
              <a:t>Connect the Arduino with the motors</a:t>
            </a:r>
          </a:p>
          <a:p>
            <a:r>
              <a:rPr lang="en-US" dirty="0"/>
              <a:t>Fix the brush rollers with the Arduino</a:t>
            </a:r>
          </a:p>
        </p:txBody>
      </p:sp>
    </p:spTree>
    <p:extLst>
      <p:ext uri="{BB962C8B-B14F-4D97-AF65-F5344CB8AC3E}">
        <p14:creationId xmlns:p14="http://schemas.microsoft.com/office/powerpoint/2010/main" val="27020710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pattFill prst="pct5">
          <a:fgClr>
            <a:schemeClr val="bg2"/>
          </a:fgClr>
          <a:bgClr>
            <a:schemeClr val="bg1"/>
          </a:bgClr>
        </a:patt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76AFE0-674F-4DA5-96CA-35A1D14A6DBF}"/>
              </a:ext>
            </a:extLst>
          </p:cNvPr>
          <p:cNvSpPr>
            <a:spLocks noGrp="1"/>
          </p:cNvSpPr>
          <p:nvPr>
            <p:ph type="title"/>
          </p:nvPr>
        </p:nvSpPr>
        <p:spPr/>
        <p:txBody>
          <a:bodyPr/>
          <a:lstStyle/>
          <a:p>
            <a:r>
              <a:rPr lang="en-US" dirty="0"/>
              <a:t>Assembly</a:t>
            </a:r>
          </a:p>
        </p:txBody>
      </p:sp>
      <p:sp>
        <p:nvSpPr>
          <p:cNvPr id="3" name="Content Placeholder 2">
            <a:extLst>
              <a:ext uri="{FF2B5EF4-FFF2-40B4-BE49-F238E27FC236}">
                <a16:creationId xmlns:a16="http://schemas.microsoft.com/office/drawing/2014/main" id="{82B051A5-38BD-4CC4-BD9E-B22558DD5F7A}"/>
              </a:ext>
            </a:extLst>
          </p:cNvPr>
          <p:cNvSpPr>
            <a:spLocks noGrp="1"/>
          </p:cNvSpPr>
          <p:nvPr>
            <p:ph idx="1"/>
          </p:nvPr>
        </p:nvSpPr>
        <p:spPr/>
        <p:txBody>
          <a:bodyPr/>
          <a:lstStyle/>
          <a:p>
            <a:r>
              <a:rPr lang="en-US" dirty="0"/>
              <a:t>Interconnect the nozzles with the Arduino</a:t>
            </a:r>
          </a:p>
          <a:p>
            <a:r>
              <a:rPr lang="en-US" dirty="0"/>
              <a:t>Connect the hose with the Drone</a:t>
            </a:r>
          </a:p>
          <a:p>
            <a:r>
              <a:rPr lang="en-US" dirty="0"/>
              <a:t>Place the reel with the hose and water tank</a:t>
            </a:r>
          </a:p>
          <a:p>
            <a:r>
              <a:rPr lang="en-US" dirty="0"/>
              <a:t>Connect the reel shaft with the motor</a:t>
            </a:r>
          </a:p>
          <a:p>
            <a:r>
              <a:rPr lang="en-US" dirty="0"/>
              <a:t>Make the connection of hose with the water tank</a:t>
            </a:r>
          </a:p>
          <a:p>
            <a:endParaRPr lang="en-US" dirty="0"/>
          </a:p>
          <a:p>
            <a:endParaRPr lang="en-US" dirty="0"/>
          </a:p>
        </p:txBody>
      </p:sp>
    </p:spTree>
    <p:extLst>
      <p:ext uri="{BB962C8B-B14F-4D97-AF65-F5344CB8AC3E}">
        <p14:creationId xmlns:p14="http://schemas.microsoft.com/office/powerpoint/2010/main" val="10670043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pattFill prst="pct5">
          <a:fgClr>
            <a:schemeClr val="bg2"/>
          </a:fgClr>
          <a:bgClr>
            <a:schemeClr val="bg1"/>
          </a:bgClr>
        </a:patt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EA2D54-B06C-447D-95BD-000961477736}"/>
              </a:ext>
            </a:extLst>
          </p:cNvPr>
          <p:cNvSpPr>
            <a:spLocks noGrp="1"/>
          </p:cNvSpPr>
          <p:nvPr>
            <p:ph type="title"/>
          </p:nvPr>
        </p:nvSpPr>
        <p:spPr/>
        <p:txBody>
          <a:bodyPr/>
          <a:lstStyle/>
          <a:p>
            <a:r>
              <a:rPr lang="en-US" dirty="0"/>
              <a:t>Implementation Plan</a:t>
            </a:r>
          </a:p>
        </p:txBody>
      </p:sp>
      <p:sp>
        <p:nvSpPr>
          <p:cNvPr id="3" name="Content Placeholder 2">
            <a:extLst>
              <a:ext uri="{FF2B5EF4-FFF2-40B4-BE49-F238E27FC236}">
                <a16:creationId xmlns:a16="http://schemas.microsoft.com/office/drawing/2014/main" id="{EAD37953-C04B-436B-8D18-4116625038B8}"/>
              </a:ext>
            </a:extLst>
          </p:cNvPr>
          <p:cNvSpPr>
            <a:spLocks noGrp="1"/>
          </p:cNvSpPr>
          <p:nvPr>
            <p:ph idx="1"/>
          </p:nvPr>
        </p:nvSpPr>
        <p:spPr/>
        <p:txBody>
          <a:bodyPr>
            <a:normAutofit/>
          </a:bodyPr>
          <a:lstStyle/>
          <a:p>
            <a:r>
              <a:rPr lang="en-US" dirty="0"/>
              <a:t>Order all the components from online stores</a:t>
            </a:r>
          </a:p>
          <a:p>
            <a:r>
              <a:rPr lang="en-US" dirty="0"/>
              <a:t>Make the drone structure</a:t>
            </a:r>
          </a:p>
          <a:p>
            <a:r>
              <a:rPr lang="en-US" dirty="0"/>
              <a:t>After the arrival of components</a:t>
            </a:r>
          </a:p>
          <a:p>
            <a:pPr lvl="1"/>
            <a:r>
              <a:rPr lang="en-US" dirty="0"/>
              <a:t>Check the components individually</a:t>
            </a:r>
          </a:p>
          <a:p>
            <a:pPr lvl="1"/>
            <a:r>
              <a:rPr lang="en-US" dirty="0"/>
              <a:t>Test them with different inputs </a:t>
            </a:r>
          </a:p>
          <a:p>
            <a:r>
              <a:rPr lang="en-US" dirty="0"/>
              <a:t>Assemble the components with the drone structure</a:t>
            </a:r>
          </a:p>
        </p:txBody>
      </p:sp>
    </p:spTree>
    <p:extLst>
      <p:ext uri="{BB962C8B-B14F-4D97-AF65-F5344CB8AC3E}">
        <p14:creationId xmlns:p14="http://schemas.microsoft.com/office/powerpoint/2010/main" val="16085848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pattFill prst="pct5">
          <a:fgClr>
            <a:schemeClr val="bg2"/>
          </a:fgClr>
          <a:bgClr>
            <a:schemeClr val="bg1"/>
          </a:bgClr>
        </a:patt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7A4622-93A6-40F0-80F6-964F4D38ED56}"/>
              </a:ext>
            </a:extLst>
          </p:cNvPr>
          <p:cNvSpPr>
            <a:spLocks noGrp="1"/>
          </p:cNvSpPr>
          <p:nvPr>
            <p:ph type="title"/>
          </p:nvPr>
        </p:nvSpPr>
        <p:spPr/>
        <p:txBody>
          <a:bodyPr/>
          <a:lstStyle/>
          <a:p>
            <a:r>
              <a:rPr lang="en-US" dirty="0"/>
              <a:t>Implementation Plan</a:t>
            </a:r>
          </a:p>
        </p:txBody>
      </p:sp>
      <p:sp>
        <p:nvSpPr>
          <p:cNvPr id="3" name="Content Placeholder 2">
            <a:extLst>
              <a:ext uri="{FF2B5EF4-FFF2-40B4-BE49-F238E27FC236}">
                <a16:creationId xmlns:a16="http://schemas.microsoft.com/office/drawing/2014/main" id="{99F3DBD1-0F99-492D-957A-2642F0FD860C}"/>
              </a:ext>
            </a:extLst>
          </p:cNvPr>
          <p:cNvSpPr>
            <a:spLocks noGrp="1"/>
          </p:cNvSpPr>
          <p:nvPr>
            <p:ph idx="1"/>
          </p:nvPr>
        </p:nvSpPr>
        <p:spPr/>
        <p:txBody>
          <a:bodyPr/>
          <a:lstStyle/>
          <a:p>
            <a:r>
              <a:rPr lang="en-US" dirty="0"/>
              <a:t>Make the device operational </a:t>
            </a:r>
          </a:p>
          <a:p>
            <a:r>
              <a:rPr lang="en-US" dirty="0"/>
              <a:t>Test the device</a:t>
            </a:r>
          </a:p>
          <a:p>
            <a:r>
              <a:rPr lang="en-US" dirty="0"/>
              <a:t>Make changes in the device after testing</a:t>
            </a:r>
          </a:p>
          <a:p>
            <a:r>
              <a:rPr lang="en-US" dirty="0"/>
              <a:t>Final Testing </a:t>
            </a:r>
          </a:p>
          <a:p>
            <a:endParaRPr lang="en-US" dirty="0"/>
          </a:p>
        </p:txBody>
      </p:sp>
    </p:spTree>
    <p:extLst>
      <p:ext uri="{BB962C8B-B14F-4D97-AF65-F5344CB8AC3E}">
        <p14:creationId xmlns:p14="http://schemas.microsoft.com/office/powerpoint/2010/main" val="8641076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pattFill prst="pct5">
          <a:fgClr>
            <a:schemeClr val="bg2"/>
          </a:fgClr>
          <a:bgClr>
            <a:schemeClr val="bg1"/>
          </a:bgClr>
        </a:patt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14B838-0DA6-4FAC-BB9D-9E3625AB9708}"/>
              </a:ext>
            </a:extLst>
          </p:cNvPr>
          <p:cNvSpPr>
            <a:spLocks noGrp="1"/>
          </p:cNvSpPr>
          <p:nvPr>
            <p:ph type="title"/>
          </p:nvPr>
        </p:nvSpPr>
        <p:spPr/>
        <p:txBody>
          <a:bodyPr/>
          <a:lstStyle/>
          <a:p>
            <a:r>
              <a:rPr lang="en-US" dirty="0"/>
              <a:t>Implementation Plans Tasks </a:t>
            </a:r>
          </a:p>
        </p:txBody>
      </p:sp>
      <p:graphicFrame>
        <p:nvGraphicFramePr>
          <p:cNvPr id="4" name="Content Placeholder 3">
            <a:extLst>
              <a:ext uri="{FF2B5EF4-FFF2-40B4-BE49-F238E27FC236}">
                <a16:creationId xmlns:a16="http://schemas.microsoft.com/office/drawing/2014/main" id="{65070C2B-1A8E-4EED-8C94-B71A9F1D3131}"/>
              </a:ext>
            </a:extLst>
          </p:cNvPr>
          <p:cNvGraphicFramePr>
            <a:graphicFrameLocks noGrp="1"/>
          </p:cNvGraphicFramePr>
          <p:nvPr>
            <p:ph idx="1"/>
            <p:extLst>
              <p:ext uri="{D42A27DB-BD31-4B8C-83A1-F6EECF244321}">
                <p14:modId xmlns:p14="http://schemas.microsoft.com/office/powerpoint/2010/main" val="731435147"/>
              </p:ext>
            </p:extLst>
          </p:nvPr>
        </p:nvGraphicFramePr>
        <p:xfrm>
          <a:off x="2054087" y="2743197"/>
          <a:ext cx="8083826" cy="3482340"/>
        </p:xfrm>
        <a:graphic>
          <a:graphicData uri="http://schemas.openxmlformats.org/drawingml/2006/table">
            <a:tbl>
              <a:tblPr firstRow="1" firstCol="1" bandRow="1">
                <a:tableStyleId>{5C22544A-7EE6-4342-B048-85BDC9FD1C3A}</a:tableStyleId>
              </a:tblPr>
              <a:tblGrid>
                <a:gridCol w="4041913">
                  <a:extLst>
                    <a:ext uri="{9D8B030D-6E8A-4147-A177-3AD203B41FA5}">
                      <a16:colId xmlns:a16="http://schemas.microsoft.com/office/drawing/2014/main" val="3748122320"/>
                    </a:ext>
                  </a:extLst>
                </a:gridCol>
                <a:gridCol w="4041913">
                  <a:extLst>
                    <a:ext uri="{9D8B030D-6E8A-4147-A177-3AD203B41FA5}">
                      <a16:colId xmlns:a16="http://schemas.microsoft.com/office/drawing/2014/main" val="1766020162"/>
                    </a:ext>
                  </a:extLst>
                </a:gridCol>
              </a:tblGrid>
              <a:tr h="419100">
                <a:tc>
                  <a:txBody>
                    <a:bodyPr/>
                    <a:lstStyle/>
                    <a:p>
                      <a:pPr marL="0" marR="0">
                        <a:spcBef>
                          <a:spcPts val="0"/>
                        </a:spcBef>
                        <a:spcAft>
                          <a:spcPts val="0"/>
                        </a:spcAft>
                      </a:pPr>
                      <a:r>
                        <a:rPr lang="en-US" sz="1800" kern="50" dirty="0">
                          <a:effectLst/>
                        </a:rPr>
                        <a:t>Name</a:t>
                      </a:r>
                      <a:endParaRPr lang="en-US" sz="1800" kern="50" dirty="0">
                        <a:effectLst/>
                        <a:latin typeface="Times New Roman" panose="02020603050405020304" pitchFamily="18" charset="0"/>
                        <a:ea typeface="AR PL UMing HK"/>
                        <a:cs typeface="Lohit Hindi"/>
                      </a:endParaRPr>
                    </a:p>
                  </a:txBody>
                  <a:tcPr marL="68580" marR="68580" marT="0" marB="0"/>
                </a:tc>
                <a:tc>
                  <a:txBody>
                    <a:bodyPr/>
                    <a:lstStyle/>
                    <a:p>
                      <a:pPr marL="0" marR="0">
                        <a:spcBef>
                          <a:spcPts val="0"/>
                        </a:spcBef>
                        <a:spcAft>
                          <a:spcPts val="0"/>
                        </a:spcAft>
                      </a:pPr>
                      <a:r>
                        <a:rPr lang="en-US" sz="1800" kern="50">
                          <a:effectLst/>
                        </a:rPr>
                        <a:t>Tasks</a:t>
                      </a:r>
                      <a:endParaRPr lang="en-US" sz="1800" kern="50">
                        <a:effectLst/>
                        <a:latin typeface="Times New Roman" panose="02020603050405020304" pitchFamily="18" charset="0"/>
                        <a:ea typeface="AR PL UMing HK"/>
                        <a:cs typeface="Lohit Hindi"/>
                      </a:endParaRPr>
                    </a:p>
                  </a:txBody>
                  <a:tcPr marL="68580" marR="68580" marT="0" marB="0"/>
                </a:tc>
                <a:extLst>
                  <a:ext uri="{0D108BD9-81ED-4DB2-BD59-A6C34878D82A}">
                    <a16:rowId xmlns:a16="http://schemas.microsoft.com/office/drawing/2014/main" val="1728682183"/>
                  </a:ext>
                </a:extLst>
              </a:tr>
              <a:tr h="419100">
                <a:tc>
                  <a:txBody>
                    <a:bodyPr/>
                    <a:lstStyle/>
                    <a:p>
                      <a:pPr marL="0" marR="0">
                        <a:spcBef>
                          <a:spcPts val="0"/>
                        </a:spcBef>
                        <a:spcAft>
                          <a:spcPts val="0"/>
                        </a:spcAft>
                      </a:pPr>
                      <a:r>
                        <a:rPr lang="en-US" sz="1800" kern="50" dirty="0">
                          <a:effectLst/>
                        </a:rPr>
                        <a:t>Abdalla and Saad</a:t>
                      </a:r>
                      <a:endParaRPr lang="en-US" sz="1800" kern="50" dirty="0">
                        <a:effectLst/>
                        <a:latin typeface="Times New Roman" panose="02020603050405020304" pitchFamily="18" charset="0"/>
                        <a:ea typeface="AR PL UMing HK"/>
                        <a:cs typeface="Lohit Hindi"/>
                      </a:endParaRPr>
                    </a:p>
                  </a:txBody>
                  <a:tcPr marL="68580" marR="68580" marT="0" marB="0"/>
                </a:tc>
                <a:tc>
                  <a:txBody>
                    <a:bodyPr/>
                    <a:lstStyle/>
                    <a:p>
                      <a:pPr marL="0" marR="0">
                        <a:spcBef>
                          <a:spcPts val="0"/>
                        </a:spcBef>
                        <a:spcAft>
                          <a:spcPts val="0"/>
                        </a:spcAft>
                      </a:pPr>
                      <a:r>
                        <a:rPr lang="en-US" sz="1800" kern="50" dirty="0">
                          <a:effectLst/>
                        </a:rPr>
                        <a:t>Drone Structure</a:t>
                      </a:r>
                      <a:endParaRPr lang="en-US" sz="1800" kern="50" dirty="0">
                        <a:effectLst/>
                        <a:latin typeface="Times New Roman" panose="02020603050405020304" pitchFamily="18" charset="0"/>
                        <a:ea typeface="AR PL UMing HK"/>
                        <a:cs typeface="Lohit Hindi"/>
                      </a:endParaRPr>
                    </a:p>
                  </a:txBody>
                  <a:tcPr marL="68580" marR="68580" marT="0" marB="0"/>
                </a:tc>
                <a:extLst>
                  <a:ext uri="{0D108BD9-81ED-4DB2-BD59-A6C34878D82A}">
                    <a16:rowId xmlns:a16="http://schemas.microsoft.com/office/drawing/2014/main" val="3380554068"/>
                  </a:ext>
                </a:extLst>
              </a:tr>
              <a:tr h="419100">
                <a:tc>
                  <a:txBody>
                    <a:bodyPr/>
                    <a:lstStyle/>
                    <a:p>
                      <a:pPr marL="0" marR="0">
                        <a:spcBef>
                          <a:spcPts val="0"/>
                        </a:spcBef>
                        <a:spcAft>
                          <a:spcPts val="0"/>
                        </a:spcAft>
                      </a:pPr>
                      <a:r>
                        <a:rPr lang="en-US" sz="1800" kern="50" dirty="0">
                          <a:effectLst/>
                        </a:rPr>
                        <a:t>Abdulrahman and Abdullah</a:t>
                      </a:r>
                      <a:endParaRPr lang="en-US" sz="1800" kern="50" dirty="0">
                        <a:effectLst/>
                        <a:latin typeface="Times New Roman" panose="02020603050405020304" pitchFamily="18" charset="0"/>
                        <a:ea typeface="AR PL UMing HK"/>
                        <a:cs typeface="Lohit Hindi"/>
                      </a:endParaRPr>
                    </a:p>
                  </a:txBody>
                  <a:tcPr marL="68580" marR="68580" marT="0" marB="0"/>
                </a:tc>
                <a:tc>
                  <a:txBody>
                    <a:bodyPr/>
                    <a:lstStyle/>
                    <a:p>
                      <a:pPr marL="0" marR="0">
                        <a:spcBef>
                          <a:spcPts val="0"/>
                        </a:spcBef>
                        <a:spcAft>
                          <a:spcPts val="0"/>
                        </a:spcAft>
                      </a:pPr>
                      <a:r>
                        <a:rPr lang="en-US" sz="1800" kern="50" dirty="0">
                          <a:effectLst/>
                          <a:latin typeface="Times New Roman" panose="02020603050405020304" pitchFamily="18" charset="0"/>
                          <a:ea typeface="AR PL UMing HK"/>
                          <a:cs typeface="Lohit Hindi"/>
                        </a:rPr>
                        <a:t>Testing Individual Components</a:t>
                      </a:r>
                    </a:p>
                  </a:txBody>
                  <a:tcPr marL="68580" marR="68580" marT="0" marB="0"/>
                </a:tc>
                <a:extLst>
                  <a:ext uri="{0D108BD9-81ED-4DB2-BD59-A6C34878D82A}">
                    <a16:rowId xmlns:a16="http://schemas.microsoft.com/office/drawing/2014/main" val="1677330035"/>
                  </a:ext>
                </a:extLst>
              </a:tr>
              <a:tr h="419100">
                <a:tc>
                  <a:txBody>
                    <a:bodyPr/>
                    <a:lstStyle/>
                    <a:p>
                      <a:pPr marL="0" marR="0">
                        <a:spcBef>
                          <a:spcPts val="0"/>
                        </a:spcBef>
                        <a:spcAft>
                          <a:spcPts val="0"/>
                        </a:spcAft>
                      </a:pPr>
                      <a:r>
                        <a:rPr lang="en-US" sz="1800" kern="50" dirty="0">
                          <a:effectLst/>
                        </a:rPr>
                        <a:t>Mohamed</a:t>
                      </a:r>
                      <a:endParaRPr lang="en-US" sz="1800" kern="50" dirty="0">
                        <a:effectLst/>
                        <a:latin typeface="Times New Roman" panose="02020603050405020304" pitchFamily="18" charset="0"/>
                        <a:ea typeface="AR PL UMing HK"/>
                        <a:cs typeface="Lohit Hindi"/>
                      </a:endParaRPr>
                    </a:p>
                  </a:txBody>
                  <a:tcPr marL="68580" marR="68580" marT="0" marB="0"/>
                </a:tc>
                <a:tc>
                  <a:txBody>
                    <a:bodyPr/>
                    <a:lstStyle/>
                    <a:p>
                      <a:pPr marL="0" marR="0">
                        <a:spcBef>
                          <a:spcPts val="0"/>
                        </a:spcBef>
                        <a:spcAft>
                          <a:spcPts val="0"/>
                        </a:spcAft>
                      </a:pPr>
                      <a:r>
                        <a:rPr lang="en-US" sz="1800" kern="50" dirty="0">
                          <a:effectLst/>
                        </a:rPr>
                        <a:t>Ordering Online Components</a:t>
                      </a:r>
                      <a:endParaRPr lang="en-US" sz="1800" kern="50" dirty="0">
                        <a:effectLst/>
                        <a:latin typeface="Times New Roman" panose="02020603050405020304" pitchFamily="18" charset="0"/>
                        <a:ea typeface="AR PL UMing HK"/>
                        <a:cs typeface="Lohit Hindi"/>
                      </a:endParaRPr>
                    </a:p>
                  </a:txBody>
                  <a:tcPr marL="68580" marR="68580" marT="0" marB="0"/>
                </a:tc>
                <a:extLst>
                  <a:ext uri="{0D108BD9-81ED-4DB2-BD59-A6C34878D82A}">
                    <a16:rowId xmlns:a16="http://schemas.microsoft.com/office/drawing/2014/main" val="2165468393"/>
                  </a:ext>
                </a:extLst>
              </a:tr>
              <a:tr h="419100">
                <a:tc>
                  <a:txBody>
                    <a:bodyPr/>
                    <a:lstStyle/>
                    <a:p>
                      <a:pPr marL="0" marR="0">
                        <a:spcBef>
                          <a:spcPts val="0"/>
                        </a:spcBef>
                        <a:spcAft>
                          <a:spcPts val="0"/>
                        </a:spcAft>
                      </a:pPr>
                      <a:r>
                        <a:rPr lang="en-US" sz="1800" kern="50" dirty="0" err="1">
                          <a:effectLst/>
                        </a:rPr>
                        <a:t>Mosaad</a:t>
                      </a:r>
                      <a:endParaRPr lang="en-US" sz="1800" kern="50" dirty="0">
                        <a:effectLst/>
                        <a:latin typeface="Times New Roman" panose="02020603050405020304" pitchFamily="18" charset="0"/>
                        <a:ea typeface="AR PL UMing HK"/>
                        <a:cs typeface="Lohit Hindi"/>
                      </a:endParaRPr>
                    </a:p>
                  </a:txBody>
                  <a:tcPr marL="68580" marR="68580" marT="0" marB="0"/>
                </a:tc>
                <a:tc>
                  <a:txBody>
                    <a:bodyPr/>
                    <a:lstStyle/>
                    <a:p>
                      <a:pPr marL="0" marR="0">
                        <a:spcBef>
                          <a:spcPts val="0"/>
                        </a:spcBef>
                        <a:spcAft>
                          <a:spcPts val="0"/>
                        </a:spcAft>
                      </a:pPr>
                      <a:r>
                        <a:rPr lang="en-US" sz="1800" kern="50" dirty="0">
                          <a:effectLst/>
                        </a:rPr>
                        <a:t>Arrange Components</a:t>
                      </a:r>
                      <a:endParaRPr lang="en-US" sz="1800" kern="50" dirty="0">
                        <a:effectLst/>
                        <a:latin typeface="Times New Roman" panose="02020603050405020304" pitchFamily="18" charset="0"/>
                        <a:ea typeface="AR PL UMing HK"/>
                        <a:cs typeface="Lohit Hindi"/>
                      </a:endParaRPr>
                    </a:p>
                  </a:txBody>
                  <a:tcPr marL="68580" marR="68580" marT="0" marB="0"/>
                </a:tc>
                <a:extLst>
                  <a:ext uri="{0D108BD9-81ED-4DB2-BD59-A6C34878D82A}">
                    <a16:rowId xmlns:a16="http://schemas.microsoft.com/office/drawing/2014/main" val="3061161627"/>
                  </a:ext>
                </a:extLst>
              </a:tr>
              <a:tr h="419100">
                <a:tc>
                  <a:txBody>
                    <a:bodyPr/>
                    <a:lstStyle/>
                    <a:p>
                      <a:pPr marL="0" marR="0">
                        <a:spcBef>
                          <a:spcPts val="0"/>
                        </a:spcBef>
                        <a:spcAft>
                          <a:spcPts val="0"/>
                        </a:spcAft>
                      </a:pPr>
                      <a:r>
                        <a:rPr lang="en-US" sz="1800" kern="50" dirty="0">
                          <a:effectLst/>
                        </a:rPr>
                        <a:t>Abdullah </a:t>
                      </a:r>
                      <a:r>
                        <a:rPr lang="en-US" sz="1800" kern="50" dirty="0" err="1">
                          <a:effectLst/>
                        </a:rPr>
                        <a:t>Altamimi</a:t>
                      </a:r>
                      <a:endParaRPr lang="en-US" sz="1800" kern="50" dirty="0">
                        <a:effectLst/>
                        <a:latin typeface="Times New Roman" panose="02020603050405020304" pitchFamily="18" charset="0"/>
                        <a:ea typeface="AR PL UMing HK"/>
                        <a:cs typeface="Lohit Hindi"/>
                      </a:endParaRPr>
                    </a:p>
                  </a:txBody>
                  <a:tcPr marL="68580" marR="68580" marT="0" marB="0"/>
                </a:tc>
                <a:tc>
                  <a:txBody>
                    <a:bodyPr/>
                    <a:lstStyle/>
                    <a:p>
                      <a:pPr marL="0" marR="0">
                        <a:spcBef>
                          <a:spcPts val="0"/>
                        </a:spcBef>
                        <a:spcAft>
                          <a:spcPts val="0"/>
                        </a:spcAft>
                      </a:pPr>
                      <a:r>
                        <a:rPr lang="en-US" sz="1800" kern="50" dirty="0">
                          <a:effectLst/>
                        </a:rPr>
                        <a:t>Writing Work</a:t>
                      </a:r>
                      <a:endParaRPr lang="en-US" sz="1800" kern="50" dirty="0">
                        <a:effectLst/>
                        <a:latin typeface="Times New Roman" panose="02020603050405020304" pitchFamily="18" charset="0"/>
                        <a:ea typeface="AR PL UMing HK"/>
                        <a:cs typeface="Lohit Hindi"/>
                      </a:endParaRPr>
                    </a:p>
                  </a:txBody>
                  <a:tcPr marL="68580" marR="68580" marT="0" marB="0"/>
                </a:tc>
                <a:extLst>
                  <a:ext uri="{0D108BD9-81ED-4DB2-BD59-A6C34878D82A}">
                    <a16:rowId xmlns:a16="http://schemas.microsoft.com/office/drawing/2014/main" val="1243718805"/>
                  </a:ext>
                </a:extLst>
              </a:tr>
              <a:tr h="419100">
                <a:tc>
                  <a:txBody>
                    <a:bodyPr/>
                    <a:lstStyle/>
                    <a:p>
                      <a:pPr marL="0" marR="0">
                        <a:spcBef>
                          <a:spcPts val="0"/>
                        </a:spcBef>
                        <a:spcAft>
                          <a:spcPts val="0"/>
                        </a:spcAft>
                      </a:pPr>
                      <a:r>
                        <a:rPr lang="en-US" sz="1800" kern="50" dirty="0">
                          <a:effectLst/>
                        </a:rPr>
                        <a:t>Abdulrahman Ahmad, Abdalla and Saad</a:t>
                      </a:r>
                      <a:endParaRPr lang="en-US" sz="1800" kern="50" dirty="0">
                        <a:effectLst/>
                        <a:latin typeface="Times New Roman" panose="02020603050405020304" pitchFamily="18" charset="0"/>
                        <a:ea typeface="AR PL UMing HK"/>
                        <a:cs typeface="Lohit Hindi"/>
                      </a:endParaRPr>
                    </a:p>
                  </a:txBody>
                  <a:tcPr marL="68580" marR="68580" marT="0" marB="0"/>
                </a:tc>
                <a:tc>
                  <a:txBody>
                    <a:bodyPr/>
                    <a:lstStyle/>
                    <a:p>
                      <a:pPr marL="0" marR="0">
                        <a:spcBef>
                          <a:spcPts val="0"/>
                        </a:spcBef>
                        <a:spcAft>
                          <a:spcPts val="0"/>
                        </a:spcAft>
                      </a:pPr>
                      <a:r>
                        <a:rPr lang="en-US" sz="1800" kern="50" dirty="0">
                          <a:effectLst/>
                        </a:rPr>
                        <a:t>Assemble all the parts</a:t>
                      </a:r>
                      <a:endParaRPr lang="en-US" sz="1800" kern="50" dirty="0">
                        <a:effectLst/>
                        <a:latin typeface="Times New Roman" panose="02020603050405020304" pitchFamily="18" charset="0"/>
                        <a:ea typeface="AR PL UMing HK"/>
                        <a:cs typeface="Lohit Hindi"/>
                      </a:endParaRPr>
                    </a:p>
                  </a:txBody>
                  <a:tcPr marL="68580" marR="68580" marT="0" marB="0"/>
                </a:tc>
                <a:extLst>
                  <a:ext uri="{0D108BD9-81ED-4DB2-BD59-A6C34878D82A}">
                    <a16:rowId xmlns:a16="http://schemas.microsoft.com/office/drawing/2014/main" val="2493032795"/>
                  </a:ext>
                </a:extLst>
              </a:tr>
              <a:tr h="419100">
                <a:tc>
                  <a:txBody>
                    <a:bodyPr/>
                    <a:lstStyle/>
                    <a:p>
                      <a:pPr marL="0" marR="0">
                        <a:spcBef>
                          <a:spcPts val="0"/>
                        </a:spcBef>
                        <a:spcAft>
                          <a:spcPts val="0"/>
                        </a:spcAft>
                      </a:pPr>
                      <a:r>
                        <a:rPr lang="en-US" sz="1800" kern="50" dirty="0">
                          <a:effectLst/>
                        </a:rPr>
                        <a:t>Full Team</a:t>
                      </a:r>
                      <a:endParaRPr lang="en-US" sz="1800" kern="50" dirty="0">
                        <a:effectLst/>
                        <a:latin typeface="Times New Roman" panose="02020603050405020304" pitchFamily="18" charset="0"/>
                        <a:ea typeface="AR PL UMing HK"/>
                        <a:cs typeface="Lohit Hindi"/>
                      </a:endParaRPr>
                    </a:p>
                  </a:txBody>
                  <a:tcPr marL="68580" marR="68580" marT="0" marB="0"/>
                </a:tc>
                <a:tc>
                  <a:txBody>
                    <a:bodyPr/>
                    <a:lstStyle/>
                    <a:p>
                      <a:pPr marL="0" marR="0">
                        <a:spcBef>
                          <a:spcPts val="0"/>
                        </a:spcBef>
                        <a:spcAft>
                          <a:spcPts val="0"/>
                        </a:spcAft>
                      </a:pPr>
                      <a:r>
                        <a:rPr lang="en-US" sz="1800" kern="50" dirty="0">
                          <a:effectLst/>
                        </a:rPr>
                        <a:t>Testing</a:t>
                      </a:r>
                      <a:endParaRPr lang="en-US" sz="1800" kern="50" dirty="0">
                        <a:effectLst/>
                        <a:latin typeface="Times New Roman" panose="02020603050405020304" pitchFamily="18" charset="0"/>
                        <a:ea typeface="AR PL UMing HK"/>
                        <a:cs typeface="Lohit Hindi"/>
                      </a:endParaRPr>
                    </a:p>
                  </a:txBody>
                  <a:tcPr marL="68580" marR="68580" marT="0" marB="0"/>
                </a:tc>
                <a:extLst>
                  <a:ext uri="{0D108BD9-81ED-4DB2-BD59-A6C34878D82A}">
                    <a16:rowId xmlns:a16="http://schemas.microsoft.com/office/drawing/2014/main" val="424672578"/>
                  </a:ext>
                </a:extLst>
              </a:tr>
            </a:tbl>
          </a:graphicData>
        </a:graphic>
      </p:graphicFrame>
      <p:sp>
        <p:nvSpPr>
          <p:cNvPr id="5" name="TextBox 4">
            <a:extLst>
              <a:ext uri="{FF2B5EF4-FFF2-40B4-BE49-F238E27FC236}">
                <a16:creationId xmlns:a16="http://schemas.microsoft.com/office/drawing/2014/main" id="{74132EE0-8796-41A5-85B6-5A5E794CEA78}"/>
              </a:ext>
            </a:extLst>
          </p:cNvPr>
          <p:cNvSpPr txBox="1"/>
          <p:nvPr/>
        </p:nvSpPr>
        <p:spPr>
          <a:xfrm>
            <a:off x="1086678" y="1690688"/>
            <a:ext cx="6096000" cy="954107"/>
          </a:xfrm>
          <a:prstGeom prst="rect">
            <a:avLst/>
          </a:prstGeom>
          <a:noFill/>
        </p:spPr>
        <p:txBody>
          <a:bodyPr wrap="square">
            <a:spAutoFit/>
          </a:bodyPr>
          <a:lstStyle/>
          <a:p>
            <a:pPr marL="285750" indent="-285750">
              <a:buFont typeface="Arial" panose="020B0604020202020204" pitchFamily="34" charset="0"/>
              <a:buChar char="•"/>
            </a:pPr>
            <a:r>
              <a:rPr lang="en-US" sz="2800" dirty="0"/>
              <a:t>In-charge of Implementation</a:t>
            </a:r>
          </a:p>
          <a:p>
            <a:pPr marL="742950" lvl="1" indent="-285750">
              <a:buFont typeface="Arial" panose="020B0604020202020204" pitchFamily="34" charset="0"/>
              <a:buChar char="•"/>
            </a:pPr>
            <a:r>
              <a:rPr lang="en-US" sz="2800" dirty="0"/>
              <a:t>Abdalla</a:t>
            </a:r>
          </a:p>
        </p:txBody>
      </p:sp>
    </p:spTree>
    <p:extLst>
      <p:ext uri="{BB962C8B-B14F-4D97-AF65-F5344CB8AC3E}">
        <p14:creationId xmlns:p14="http://schemas.microsoft.com/office/powerpoint/2010/main" val="7674649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pattFill prst="pct5">
          <a:fgClr>
            <a:schemeClr val="bg2"/>
          </a:fgClr>
          <a:bgClr>
            <a:schemeClr val="bg1"/>
          </a:bgClr>
        </a:patt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10060F-01D5-4B11-A98E-0A5127D38533}"/>
              </a:ext>
            </a:extLst>
          </p:cNvPr>
          <p:cNvSpPr>
            <a:spLocks noGrp="1"/>
          </p:cNvSpPr>
          <p:nvPr>
            <p:ph type="title"/>
          </p:nvPr>
        </p:nvSpPr>
        <p:spPr/>
        <p:txBody>
          <a:bodyPr/>
          <a:lstStyle/>
          <a:p>
            <a:r>
              <a:rPr lang="en-US" dirty="0"/>
              <a:t>Testing Plans</a:t>
            </a:r>
          </a:p>
        </p:txBody>
      </p:sp>
      <p:sp>
        <p:nvSpPr>
          <p:cNvPr id="3" name="Content Placeholder 2">
            <a:extLst>
              <a:ext uri="{FF2B5EF4-FFF2-40B4-BE49-F238E27FC236}">
                <a16:creationId xmlns:a16="http://schemas.microsoft.com/office/drawing/2014/main" id="{F1B560ED-76F5-4B4A-894C-76E1E1707A1C}"/>
              </a:ext>
            </a:extLst>
          </p:cNvPr>
          <p:cNvSpPr>
            <a:spLocks noGrp="1"/>
          </p:cNvSpPr>
          <p:nvPr>
            <p:ph idx="1"/>
          </p:nvPr>
        </p:nvSpPr>
        <p:spPr/>
        <p:txBody>
          <a:bodyPr>
            <a:normAutofit fontScale="92500" lnSpcReduction="20000"/>
          </a:bodyPr>
          <a:lstStyle/>
          <a:p>
            <a:r>
              <a:rPr lang="en-US" dirty="0"/>
              <a:t>Flight Time – 20 minutes</a:t>
            </a:r>
          </a:p>
          <a:p>
            <a:pPr lvl="1"/>
            <a:r>
              <a:rPr lang="en-US" dirty="0"/>
              <a:t>Need the timer to test this ER and see if it has fulfilled </a:t>
            </a:r>
          </a:p>
          <a:p>
            <a:pPr lvl="1"/>
            <a:r>
              <a:rPr lang="en-US" dirty="0"/>
              <a:t>Timer is available in the mobile</a:t>
            </a:r>
          </a:p>
          <a:p>
            <a:pPr lvl="1"/>
            <a:endParaRPr lang="en-US" dirty="0"/>
          </a:p>
          <a:p>
            <a:r>
              <a:rPr lang="en-US" dirty="0"/>
              <a:t>Height of Flight – 100 feet</a:t>
            </a:r>
          </a:p>
          <a:p>
            <a:pPr lvl="1"/>
            <a:r>
              <a:rPr lang="en-US" dirty="0"/>
              <a:t>Barometer and GPS device will use to determine the height of drone</a:t>
            </a:r>
          </a:p>
          <a:p>
            <a:pPr lvl="1"/>
            <a:r>
              <a:rPr lang="en-US" dirty="0"/>
              <a:t>Barometer is available in the mechanical lab, GPS is present in the Arduino</a:t>
            </a:r>
          </a:p>
          <a:p>
            <a:endParaRPr lang="en-US" dirty="0"/>
          </a:p>
          <a:p>
            <a:r>
              <a:rPr lang="en-US" dirty="0"/>
              <a:t>Water Tank Capacity – 20 liters</a:t>
            </a:r>
          </a:p>
          <a:p>
            <a:pPr lvl="1"/>
            <a:r>
              <a:rPr lang="en-US" dirty="0"/>
              <a:t>Use the water bottle of 20 liters and fill the tank to see if water tank can store 20 liters or not</a:t>
            </a:r>
          </a:p>
        </p:txBody>
      </p:sp>
    </p:spTree>
    <p:extLst>
      <p:ext uri="{BB962C8B-B14F-4D97-AF65-F5344CB8AC3E}">
        <p14:creationId xmlns:p14="http://schemas.microsoft.com/office/powerpoint/2010/main" val="19717620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pattFill prst="pct5">
          <a:fgClr>
            <a:schemeClr val="bg2"/>
          </a:fgClr>
          <a:bgClr>
            <a:schemeClr val="bg1"/>
          </a:bgClr>
        </a:patt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52B27F-888D-40E5-B1B0-49AA66504246}"/>
              </a:ext>
            </a:extLst>
          </p:cNvPr>
          <p:cNvSpPr>
            <a:spLocks noGrp="1"/>
          </p:cNvSpPr>
          <p:nvPr>
            <p:ph type="title"/>
          </p:nvPr>
        </p:nvSpPr>
        <p:spPr/>
        <p:txBody>
          <a:bodyPr/>
          <a:lstStyle/>
          <a:p>
            <a:r>
              <a:rPr lang="en-US" dirty="0"/>
              <a:t>Testing Procedure</a:t>
            </a:r>
          </a:p>
        </p:txBody>
      </p:sp>
      <p:sp>
        <p:nvSpPr>
          <p:cNvPr id="3" name="Content Placeholder 2">
            <a:extLst>
              <a:ext uri="{FF2B5EF4-FFF2-40B4-BE49-F238E27FC236}">
                <a16:creationId xmlns:a16="http://schemas.microsoft.com/office/drawing/2014/main" id="{865871CF-7631-415A-BA51-C41D4C9D4ECC}"/>
              </a:ext>
            </a:extLst>
          </p:cNvPr>
          <p:cNvSpPr>
            <a:spLocks noGrp="1"/>
          </p:cNvSpPr>
          <p:nvPr>
            <p:ph idx="1"/>
          </p:nvPr>
        </p:nvSpPr>
        <p:spPr/>
        <p:txBody>
          <a:bodyPr>
            <a:normAutofit/>
          </a:bodyPr>
          <a:lstStyle/>
          <a:p>
            <a:r>
              <a:rPr lang="en-US" dirty="0"/>
              <a:t>Device Weight – 30 lb.</a:t>
            </a:r>
          </a:p>
          <a:p>
            <a:pPr lvl="1"/>
            <a:r>
              <a:rPr lang="en-US" dirty="0"/>
              <a:t>Weight machine need to measure the weight of device</a:t>
            </a:r>
          </a:p>
          <a:p>
            <a:pPr lvl="1"/>
            <a:r>
              <a:rPr lang="en-US" dirty="0"/>
              <a:t>Drone will place over the machine to test</a:t>
            </a:r>
          </a:p>
          <a:p>
            <a:pPr lvl="1"/>
            <a:r>
              <a:rPr lang="en-US" dirty="0"/>
              <a:t>Weight machine is available in the mechanical lab</a:t>
            </a:r>
          </a:p>
          <a:p>
            <a:pPr lvl="1"/>
            <a:endParaRPr lang="en-US" dirty="0"/>
          </a:p>
          <a:p>
            <a:r>
              <a:rPr lang="en-US" dirty="0"/>
              <a:t>Reliable in Temperature – -10C to 40C</a:t>
            </a:r>
          </a:p>
          <a:p>
            <a:pPr lvl="1"/>
            <a:r>
              <a:rPr lang="en-US" dirty="0"/>
              <a:t>Put the device in the controlled temperature room</a:t>
            </a:r>
          </a:p>
          <a:p>
            <a:pPr lvl="1"/>
            <a:r>
              <a:rPr lang="en-US" dirty="0"/>
              <a:t>Test it in both highest temperature and lowest temperatures</a:t>
            </a:r>
          </a:p>
          <a:p>
            <a:pPr lvl="1"/>
            <a:r>
              <a:rPr lang="en-US" dirty="0"/>
              <a:t>Available in the chemistry lab</a:t>
            </a:r>
          </a:p>
        </p:txBody>
      </p:sp>
    </p:spTree>
    <p:extLst>
      <p:ext uri="{BB962C8B-B14F-4D97-AF65-F5344CB8AC3E}">
        <p14:creationId xmlns:p14="http://schemas.microsoft.com/office/powerpoint/2010/main" val="125607878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pattFill prst="pct5">
          <a:fgClr>
            <a:schemeClr val="bg2"/>
          </a:fgClr>
          <a:bgClr>
            <a:schemeClr val="bg1"/>
          </a:bgClr>
        </a:patt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7FAB6E-E5AF-49C3-8FC3-54D9BC3E2A14}"/>
              </a:ext>
            </a:extLst>
          </p:cNvPr>
          <p:cNvSpPr>
            <a:spLocks noGrp="1"/>
          </p:cNvSpPr>
          <p:nvPr>
            <p:ph type="title"/>
          </p:nvPr>
        </p:nvSpPr>
        <p:spPr/>
        <p:txBody>
          <a:bodyPr/>
          <a:lstStyle/>
          <a:p>
            <a:r>
              <a:rPr lang="en-US" dirty="0"/>
              <a:t>Testing Procedure</a:t>
            </a:r>
          </a:p>
        </p:txBody>
      </p:sp>
      <p:sp>
        <p:nvSpPr>
          <p:cNvPr id="3" name="Content Placeholder 2">
            <a:extLst>
              <a:ext uri="{FF2B5EF4-FFF2-40B4-BE49-F238E27FC236}">
                <a16:creationId xmlns:a16="http://schemas.microsoft.com/office/drawing/2014/main" id="{B95D5B44-1E26-4693-BE2B-4A7AE395505C}"/>
              </a:ext>
            </a:extLst>
          </p:cNvPr>
          <p:cNvSpPr>
            <a:spLocks noGrp="1"/>
          </p:cNvSpPr>
          <p:nvPr>
            <p:ph idx="1"/>
          </p:nvPr>
        </p:nvSpPr>
        <p:spPr/>
        <p:txBody>
          <a:bodyPr>
            <a:normAutofit/>
          </a:bodyPr>
          <a:lstStyle/>
          <a:p>
            <a:r>
              <a:rPr lang="en-US" dirty="0"/>
              <a:t>Durable – 2200 GPa</a:t>
            </a:r>
          </a:p>
          <a:p>
            <a:pPr lvl="1"/>
            <a:r>
              <a:rPr lang="en-US" dirty="0"/>
              <a:t>Put the structure under stress by applying the external force</a:t>
            </a:r>
          </a:p>
          <a:p>
            <a:pPr lvl="1"/>
            <a:r>
              <a:rPr lang="en-US" dirty="0"/>
              <a:t>The equipment need to do is stress applying machine and test the structure</a:t>
            </a:r>
          </a:p>
          <a:p>
            <a:pPr lvl="1"/>
            <a:r>
              <a:rPr lang="en-US" dirty="0"/>
              <a:t>The equipment is available in the mechanical lab </a:t>
            </a:r>
          </a:p>
          <a:p>
            <a:endParaRPr lang="en-US" dirty="0"/>
          </a:p>
          <a:p>
            <a:r>
              <a:rPr lang="en-US" dirty="0"/>
              <a:t>Long Power Backup – 30 mints</a:t>
            </a:r>
          </a:p>
          <a:p>
            <a:pPr lvl="1"/>
            <a:r>
              <a:rPr lang="en-US" dirty="0"/>
              <a:t>To test it,  timer watch need to see if it consistently get the power for 30 minutes </a:t>
            </a:r>
          </a:p>
          <a:p>
            <a:pPr lvl="1"/>
            <a:r>
              <a:rPr lang="en-US" dirty="0"/>
              <a:t>Timer is available in the mobile</a:t>
            </a:r>
          </a:p>
          <a:p>
            <a:endParaRPr lang="en-US" dirty="0"/>
          </a:p>
        </p:txBody>
      </p:sp>
    </p:spTree>
    <p:extLst>
      <p:ext uri="{BB962C8B-B14F-4D97-AF65-F5344CB8AC3E}">
        <p14:creationId xmlns:p14="http://schemas.microsoft.com/office/powerpoint/2010/main" val="206883014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pattFill prst="pct5">
          <a:fgClr>
            <a:schemeClr val="bg2"/>
          </a:fgClr>
          <a:bgClr>
            <a:schemeClr val="bg1"/>
          </a:bgClr>
        </a:patt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C23226-B18B-4E30-BA5B-1798C3F5AB9D}"/>
              </a:ext>
            </a:extLst>
          </p:cNvPr>
          <p:cNvSpPr>
            <a:spLocks noGrp="1"/>
          </p:cNvSpPr>
          <p:nvPr>
            <p:ph type="title"/>
          </p:nvPr>
        </p:nvSpPr>
        <p:spPr/>
        <p:txBody>
          <a:bodyPr/>
          <a:lstStyle/>
          <a:p>
            <a:r>
              <a:rPr lang="en-US" dirty="0"/>
              <a:t>Testing Procedure</a:t>
            </a:r>
          </a:p>
        </p:txBody>
      </p:sp>
      <p:sp>
        <p:nvSpPr>
          <p:cNvPr id="3" name="Content Placeholder 2">
            <a:extLst>
              <a:ext uri="{FF2B5EF4-FFF2-40B4-BE49-F238E27FC236}">
                <a16:creationId xmlns:a16="http://schemas.microsoft.com/office/drawing/2014/main" id="{5061008E-0D84-4DC2-A9E0-E14866F48390}"/>
              </a:ext>
            </a:extLst>
          </p:cNvPr>
          <p:cNvSpPr>
            <a:spLocks noGrp="1"/>
          </p:cNvSpPr>
          <p:nvPr>
            <p:ph idx="1"/>
          </p:nvPr>
        </p:nvSpPr>
        <p:spPr/>
        <p:txBody>
          <a:bodyPr/>
          <a:lstStyle/>
          <a:p>
            <a:r>
              <a:rPr lang="en-US" dirty="0"/>
              <a:t>Failsafe Rotation Speed – 25 rpm</a:t>
            </a:r>
          </a:p>
          <a:p>
            <a:pPr lvl="1"/>
            <a:r>
              <a:rPr lang="en-US" dirty="0"/>
              <a:t>The RPM of motor can test by through tachometer. </a:t>
            </a:r>
          </a:p>
          <a:p>
            <a:pPr lvl="1"/>
            <a:r>
              <a:rPr lang="en-US" dirty="0"/>
              <a:t>Tachometer can available in the mechanical lab</a:t>
            </a:r>
          </a:p>
          <a:p>
            <a:endParaRPr lang="en-US" dirty="0"/>
          </a:p>
          <a:p>
            <a:r>
              <a:rPr lang="en-US" dirty="0"/>
              <a:t>Hose Height – 65 feet</a:t>
            </a:r>
          </a:p>
          <a:p>
            <a:pPr lvl="1"/>
            <a:r>
              <a:rPr lang="en-US" dirty="0"/>
              <a:t>Hose height can test through the meter scale </a:t>
            </a:r>
          </a:p>
          <a:p>
            <a:pPr lvl="1"/>
            <a:r>
              <a:rPr lang="en-US" dirty="0"/>
              <a:t>Meter scale can easily available in the civil lab</a:t>
            </a:r>
          </a:p>
        </p:txBody>
      </p:sp>
    </p:spTree>
    <p:extLst>
      <p:ext uri="{BB962C8B-B14F-4D97-AF65-F5344CB8AC3E}">
        <p14:creationId xmlns:p14="http://schemas.microsoft.com/office/powerpoint/2010/main" val="2611956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pattFill prst="pct5">
          <a:fgClr>
            <a:schemeClr val="bg2"/>
          </a:fgClr>
          <a:bgClr>
            <a:schemeClr val="bg1"/>
          </a:bgClr>
        </a:patt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74A76A-CB89-47D7-992E-2D6FC3A5DD9E}"/>
              </a:ext>
            </a:extLst>
          </p:cNvPr>
          <p:cNvSpPr>
            <a:spLocks noGrp="1"/>
          </p:cNvSpPr>
          <p:nvPr>
            <p:ph type="title"/>
          </p:nvPr>
        </p:nvSpPr>
        <p:spPr/>
        <p:txBody>
          <a:bodyPr/>
          <a:lstStyle/>
          <a:p>
            <a:r>
              <a:rPr lang="en-US" dirty="0"/>
              <a:t>References</a:t>
            </a:r>
          </a:p>
        </p:txBody>
      </p:sp>
      <p:sp>
        <p:nvSpPr>
          <p:cNvPr id="3" name="Content Placeholder 2">
            <a:extLst>
              <a:ext uri="{FF2B5EF4-FFF2-40B4-BE49-F238E27FC236}">
                <a16:creationId xmlns:a16="http://schemas.microsoft.com/office/drawing/2014/main" id="{BA2BCF26-A331-48F2-BC74-6B66086AF7C9}"/>
              </a:ext>
            </a:extLst>
          </p:cNvPr>
          <p:cNvSpPr>
            <a:spLocks noGrp="1"/>
          </p:cNvSpPr>
          <p:nvPr>
            <p:ph idx="1"/>
          </p:nvPr>
        </p:nvSpPr>
        <p:spPr/>
        <p:txBody>
          <a:bodyPr>
            <a:normAutofit fontScale="85000" lnSpcReduction="10000"/>
          </a:bodyPr>
          <a:lstStyle/>
          <a:p>
            <a:pPr marL="457200" marR="0" indent="-45720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[1]	B. Marian, “Investigation of hydraulic fitting losses”, available [online], </a:t>
            </a:r>
            <a:r>
              <a:rPr lang="en-US" sz="18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2"/>
              </a:rPr>
              <a:t>https://www.researchgate.net/publication/325338468_Investigation_of_hydraulic_fitting_losses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indent="-45720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[2]	M. Santosh,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Compartive</a:t>
            </a:r>
            <a:r>
              <a:rPr lang="en-US" sz="1800" dirty="0">
                <a:effectLst/>
                <a:latin typeface="Calibri" panose="020F0502020204030204" pitchFamily="34" charset="0"/>
                <a:ea typeface="Calibri" panose="020F0502020204030204" pitchFamily="34" charset="0"/>
                <a:cs typeface="Times New Roman" panose="02020603050405020304" pitchFamily="18" charset="0"/>
              </a:rPr>
              <a:t> study for Wiper Control System Using MATLAB”, available [online], </a:t>
            </a:r>
            <a:r>
              <a:rPr lang="en-US" sz="18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3"/>
              </a:rPr>
              <a:t>https://www.researchgate.net/publication/335524435_Comparative_Study_for_Wiper_Control_Systems_using_MATLAB_Tools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indent="-45720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[3]	P.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Imade</a:t>
            </a:r>
            <a:r>
              <a:rPr lang="en-US" sz="1800" dirty="0">
                <a:effectLst/>
                <a:latin typeface="Calibri" panose="020F0502020204030204" pitchFamily="34" charset="0"/>
                <a:ea typeface="Calibri" panose="020F0502020204030204" pitchFamily="34" charset="0"/>
                <a:cs typeface="Times New Roman" panose="02020603050405020304" pitchFamily="18" charset="0"/>
              </a:rPr>
              <a:t>, “Design, Production, and Testing”, available [online], </a:t>
            </a:r>
            <a:r>
              <a:rPr lang="en-US" sz="18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4"/>
              </a:rPr>
              <a:t>https://www.researchgate.net/publication/320244094_Design_Production_and_Testing_of_a_Single_Stage_Centrifugal_Pump</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indent="-45720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[4]	B. Mohammed”, Power Supply Architectures for Drones”, available [online], </a:t>
            </a:r>
            <a:r>
              <a:rPr lang="en-US" sz="18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5"/>
              </a:rPr>
              <a:t>https://www.researchgate.net/publication/336669179_Power_Supply_Architectures_for_Drones_-_A_Review</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indent="-45720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[5]	L. Leo, “Working Principle of Arduino and its tools”, available [online], </a:t>
            </a:r>
            <a:r>
              <a:rPr lang="en-US" sz="18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6"/>
              </a:rPr>
              <a:t>https://www.researchgate.net/publication/326316390_WORKING_PRINCIPLE_OF_ARDUINO_AND_USING_IT_AS_A_TOOL_FOR_STUDY_AND_RESEARCH</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125813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pattFill prst="pct5">
          <a:fgClr>
            <a:schemeClr val="bg2"/>
          </a:fgClr>
          <a:bgClr>
            <a:schemeClr val="bg1"/>
          </a:bgClr>
        </a:patt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EA602F-BDCA-4591-8164-A28C966F7056}"/>
              </a:ext>
            </a:extLst>
          </p:cNvPr>
          <p:cNvSpPr>
            <a:spLocks noGrp="1"/>
          </p:cNvSpPr>
          <p:nvPr>
            <p:ph type="title"/>
          </p:nvPr>
        </p:nvSpPr>
        <p:spPr/>
        <p:txBody>
          <a:bodyPr/>
          <a:lstStyle/>
          <a:p>
            <a:r>
              <a:rPr lang="en-US" dirty="0"/>
              <a:t>Project Description</a:t>
            </a:r>
          </a:p>
        </p:txBody>
      </p:sp>
      <p:sp>
        <p:nvSpPr>
          <p:cNvPr id="3" name="Content Placeholder 2">
            <a:extLst>
              <a:ext uri="{FF2B5EF4-FFF2-40B4-BE49-F238E27FC236}">
                <a16:creationId xmlns:a16="http://schemas.microsoft.com/office/drawing/2014/main" id="{AF9C9E26-DE58-49A4-BCF9-A65C7A28BAC5}"/>
              </a:ext>
            </a:extLst>
          </p:cNvPr>
          <p:cNvSpPr>
            <a:spLocks noGrp="1"/>
          </p:cNvSpPr>
          <p:nvPr>
            <p:ph idx="1"/>
          </p:nvPr>
        </p:nvSpPr>
        <p:spPr/>
        <p:txBody>
          <a:bodyPr>
            <a:normAutofit lnSpcReduction="10000"/>
          </a:bodyPr>
          <a:lstStyle/>
          <a:p>
            <a:r>
              <a:rPr lang="en-US" dirty="0"/>
              <a:t>Traffic Signs play an important role in controlling the traffic </a:t>
            </a:r>
          </a:p>
          <a:p>
            <a:r>
              <a:rPr lang="en-US" dirty="0"/>
              <a:t>Traffic Signs always uses sharp color, see from the long distance</a:t>
            </a:r>
          </a:p>
          <a:p>
            <a:r>
              <a:rPr lang="en-US" dirty="0"/>
              <a:t>Traffic Sign Board on the highways need to clean</a:t>
            </a:r>
          </a:p>
          <a:p>
            <a:r>
              <a:rPr lang="en-US" dirty="0"/>
              <a:t>Drivers need to see the instructions clearly</a:t>
            </a:r>
          </a:p>
          <a:p>
            <a:r>
              <a:rPr lang="en-US" dirty="0"/>
              <a:t>Traffic flow on highways cannot disrupt </a:t>
            </a:r>
          </a:p>
          <a:p>
            <a:r>
              <a:rPr lang="en-US" dirty="0"/>
              <a:t>Design a system that can clean traffic sign boards </a:t>
            </a:r>
          </a:p>
          <a:p>
            <a:pPr lvl="1"/>
            <a:r>
              <a:rPr lang="en-US" dirty="0"/>
              <a:t>Without Disturbing the traffic flow</a:t>
            </a:r>
          </a:p>
          <a:p>
            <a:r>
              <a:rPr lang="en-US" dirty="0"/>
              <a:t>Client </a:t>
            </a:r>
          </a:p>
          <a:p>
            <a:pPr lvl="1"/>
            <a:r>
              <a:rPr lang="en-US" dirty="0"/>
              <a:t>Dr. </a:t>
            </a:r>
            <a:r>
              <a:rPr lang="en-US" dirty="0" err="1"/>
              <a:t>Hesam</a:t>
            </a:r>
            <a:r>
              <a:rPr lang="en-US" dirty="0"/>
              <a:t> Moghaddam</a:t>
            </a:r>
          </a:p>
        </p:txBody>
      </p:sp>
    </p:spTree>
    <p:extLst>
      <p:ext uri="{BB962C8B-B14F-4D97-AF65-F5344CB8AC3E}">
        <p14:creationId xmlns:p14="http://schemas.microsoft.com/office/powerpoint/2010/main" val="367521286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pattFill prst="pct5">
          <a:fgClr>
            <a:schemeClr val="bg2"/>
          </a:fgClr>
          <a:bgClr>
            <a:schemeClr val="bg1"/>
          </a:bgClr>
        </a:patt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26DA3BC-E0A8-470F-84E4-CD6C829CD2F2}"/>
              </a:ext>
            </a:extLst>
          </p:cNvPr>
          <p:cNvPicPr>
            <a:picLocks noChangeAspect="1"/>
          </p:cNvPicPr>
          <p:nvPr/>
        </p:nvPicPr>
        <p:blipFill>
          <a:blip r:embed="rId2"/>
          <a:stretch>
            <a:fillRect/>
          </a:stretch>
        </p:blipFill>
        <p:spPr>
          <a:xfrm>
            <a:off x="2743199" y="1217578"/>
            <a:ext cx="6738425" cy="4444493"/>
          </a:xfrm>
          <a:prstGeom prst="rect">
            <a:avLst/>
          </a:prstGeom>
          <a:ln>
            <a:noFill/>
          </a:ln>
          <a:effectLst>
            <a:softEdge rad="112500"/>
          </a:effectLst>
        </p:spPr>
      </p:pic>
    </p:spTree>
    <p:extLst>
      <p:ext uri="{BB962C8B-B14F-4D97-AF65-F5344CB8AC3E}">
        <p14:creationId xmlns:p14="http://schemas.microsoft.com/office/powerpoint/2010/main" val="76072852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pattFill prst="pct5">
          <a:fgClr>
            <a:schemeClr val="bg2"/>
          </a:fgClr>
          <a:bgClr>
            <a:schemeClr val="bg1"/>
          </a:bgClr>
        </a:patt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EDC6B2-FD70-47F4-A004-A1259A5B75CB}"/>
              </a:ext>
            </a:extLst>
          </p:cNvPr>
          <p:cNvSpPr>
            <a:spLocks noGrp="1"/>
          </p:cNvSpPr>
          <p:nvPr>
            <p:ph type="title"/>
          </p:nvPr>
        </p:nvSpPr>
        <p:spPr/>
        <p:txBody>
          <a:bodyPr/>
          <a:lstStyle/>
          <a:p>
            <a:r>
              <a:rPr lang="en-US" dirty="0"/>
              <a:t>Appendix – Bill of Materials</a:t>
            </a:r>
          </a:p>
        </p:txBody>
      </p:sp>
      <p:graphicFrame>
        <p:nvGraphicFramePr>
          <p:cNvPr id="8" name="Content Placeholder 7">
            <a:extLst>
              <a:ext uri="{FF2B5EF4-FFF2-40B4-BE49-F238E27FC236}">
                <a16:creationId xmlns:a16="http://schemas.microsoft.com/office/drawing/2014/main" id="{B53AD199-D650-439F-8EB7-F6A1E4946D92}"/>
              </a:ext>
            </a:extLst>
          </p:cNvPr>
          <p:cNvGraphicFramePr>
            <a:graphicFrameLocks noGrp="1"/>
          </p:cNvGraphicFramePr>
          <p:nvPr>
            <p:ph idx="1"/>
            <p:extLst>
              <p:ext uri="{D42A27DB-BD31-4B8C-83A1-F6EECF244321}">
                <p14:modId xmlns:p14="http://schemas.microsoft.com/office/powerpoint/2010/main" val="3857433603"/>
              </p:ext>
            </p:extLst>
          </p:nvPr>
        </p:nvGraphicFramePr>
        <p:xfrm>
          <a:off x="1537252" y="1245705"/>
          <a:ext cx="9679055" cy="5509938"/>
        </p:xfrm>
        <a:graphic>
          <a:graphicData uri="http://schemas.openxmlformats.org/drawingml/2006/table">
            <a:tbl>
              <a:tblPr>
                <a:tableStyleId>{5C22544A-7EE6-4342-B048-85BDC9FD1C3A}</a:tableStyleId>
              </a:tblPr>
              <a:tblGrid>
                <a:gridCol w="537120">
                  <a:extLst>
                    <a:ext uri="{9D8B030D-6E8A-4147-A177-3AD203B41FA5}">
                      <a16:colId xmlns:a16="http://schemas.microsoft.com/office/drawing/2014/main" val="741611116"/>
                    </a:ext>
                  </a:extLst>
                </a:gridCol>
                <a:gridCol w="972624">
                  <a:extLst>
                    <a:ext uri="{9D8B030D-6E8A-4147-A177-3AD203B41FA5}">
                      <a16:colId xmlns:a16="http://schemas.microsoft.com/office/drawing/2014/main" val="3470398317"/>
                    </a:ext>
                  </a:extLst>
                </a:gridCol>
                <a:gridCol w="362919">
                  <a:extLst>
                    <a:ext uri="{9D8B030D-6E8A-4147-A177-3AD203B41FA5}">
                      <a16:colId xmlns:a16="http://schemas.microsoft.com/office/drawing/2014/main" val="702913915"/>
                    </a:ext>
                  </a:extLst>
                </a:gridCol>
                <a:gridCol w="2602130">
                  <a:extLst>
                    <a:ext uri="{9D8B030D-6E8A-4147-A177-3AD203B41FA5}">
                      <a16:colId xmlns:a16="http://schemas.microsoft.com/office/drawing/2014/main" val="1685045422"/>
                    </a:ext>
                  </a:extLst>
                </a:gridCol>
                <a:gridCol w="2515031">
                  <a:extLst>
                    <a:ext uri="{9D8B030D-6E8A-4147-A177-3AD203B41FA5}">
                      <a16:colId xmlns:a16="http://schemas.microsoft.com/office/drawing/2014/main" val="4183728345"/>
                    </a:ext>
                  </a:extLst>
                </a:gridCol>
                <a:gridCol w="725838">
                  <a:extLst>
                    <a:ext uri="{9D8B030D-6E8A-4147-A177-3AD203B41FA5}">
                      <a16:colId xmlns:a16="http://schemas.microsoft.com/office/drawing/2014/main" val="2227251775"/>
                    </a:ext>
                  </a:extLst>
                </a:gridCol>
                <a:gridCol w="990769">
                  <a:extLst>
                    <a:ext uri="{9D8B030D-6E8A-4147-A177-3AD203B41FA5}">
                      <a16:colId xmlns:a16="http://schemas.microsoft.com/office/drawing/2014/main" val="2803655959"/>
                    </a:ext>
                  </a:extLst>
                </a:gridCol>
                <a:gridCol w="972624">
                  <a:extLst>
                    <a:ext uri="{9D8B030D-6E8A-4147-A177-3AD203B41FA5}">
                      <a16:colId xmlns:a16="http://schemas.microsoft.com/office/drawing/2014/main" val="921190374"/>
                    </a:ext>
                  </a:extLst>
                </a:gridCol>
              </a:tblGrid>
              <a:tr h="289085">
                <a:tc>
                  <a:txBody>
                    <a:bodyPr/>
                    <a:lstStyle/>
                    <a:p>
                      <a:pPr algn="l" fontAlgn="b"/>
                      <a:r>
                        <a:rPr lang="en-US" sz="1200" b="1" u="none" strike="noStrike" dirty="0">
                          <a:effectLst/>
                        </a:rPr>
                        <a:t>Part #</a:t>
                      </a:r>
                      <a:endParaRPr lang="en-US" sz="1200" b="1" i="0" u="none" strike="noStrike" dirty="0">
                        <a:effectLst/>
                        <a:latin typeface="Verdana" panose="020B0604030504040204" pitchFamily="34" charset="0"/>
                      </a:endParaRPr>
                    </a:p>
                  </a:txBody>
                  <a:tcPr marL="9009" marR="9009" marT="9009" marB="0" anchor="b"/>
                </a:tc>
                <a:tc>
                  <a:txBody>
                    <a:bodyPr/>
                    <a:lstStyle/>
                    <a:p>
                      <a:pPr algn="l" fontAlgn="b"/>
                      <a:r>
                        <a:rPr lang="en-US" sz="1200" b="1" u="none" strike="noStrike" dirty="0">
                          <a:effectLst/>
                        </a:rPr>
                        <a:t>Part Name</a:t>
                      </a:r>
                      <a:endParaRPr lang="en-US" sz="1200" b="1" i="0" u="none" strike="noStrike" dirty="0">
                        <a:effectLst/>
                        <a:latin typeface="Verdana" panose="020B0604030504040204" pitchFamily="34" charset="0"/>
                      </a:endParaRPr>
                    </a:p>
                  </a:txBody>
                  <a:tcPr marL="9009" marR="9009" marT="9009" marB="0" anchor="b"/>
                </a:tc>
                <a:tc>
                  <a:txBody>
                    <a:bodyPr/>
                    <a:lstStyle/>
                    <a:p>
                      <a:pPr algn="l" fontAlgn="b"/>
                      <a:r>
                        <a:rPr lang="en-US" sz="1200" b="1" u="none" strike="noStrike" dirty="0">
                          <a:effectLst/>
                        </a:rPr>
                        <a:t>Qty</a:t>
                      </a:r>
                      <a:endParaRPr lang="en-US" sz="1200" b="1" i="0" u="none" strike="noStrike" dirty="0">
                        <a:effectLst/>
                        <a:latin typeface="Verdana" panose="020B0604030504040204" pitchFamily="34" charset="0"/>
                      </a:endParaRPr>
                    </a:p>
                  </a:txBody>
                  <a:tcPr marL="9009" marR="9009" marT="9009" marB="0" anchor="b"/>
                </a:tc>
                <a:tc>
                  <a:txBody>
                    <a:bodyPr/>
                    <a:lstStyle/>
                    <a:p>
                      <a:pPr algn="l" fontAlgn="b"/>
                      <a:r>
                        <a:rPr lang="en-US" sz="1200" b="1" u="none" strike="noStrike" dirty="0">
                          <a:effectLst/>
                        </a:rPr>
                        <a:t>Description</a:t>
                      </a:r>
                      <a:endParaRPr lang="en-US" sz="1200" b="1" i="0" u="none" strike="noStrike" dirty="0">
                        <a:effectLst/>
                        <a:latin typeface="Verdana" panose="020B0604030504040204" pitchFamily="34" charset="0"/>
                      </a:endParaRPr>
                    </a:p>
                  </a:txBody>
                  <a:tcPr marL="9009" marR="9009" marT="9009" marB="0" anchor="b"/>
                </a:tc>
                <a:tc>
                  <a:txBody>
                    <a:bodyPr/>
                    <a:lstStyle/>
                    <a:p>
                      <a:pPr algn="l" fontAlgn="b"/>
                      <a:r>
                        <a:rPr lang="en-US" sz="1200" b="1" u="none" strike="noStrike" dirty="0">
                          <a:effectLst/>
                        </a:rPr>
                        <a:t>Functions</a:t>
                      </a:r>
                      <a:endParaRPr lang="en-US" sz="1200" b="1" i="0" u="none" strike="noStrike" dirty="0">
                        <a:effectLst/>
                        <a:latin typeface="Verdana" panose="020B0604030504040204" pitchFamily="34" charset="0"/>
                      </a:endParaRPr>
                    </a:p>
                  </a:txBody>
                  <a:tcPr marL="9009" marR="9009" marT="9009" marB="0" anchor="b"/>
                </a:tc>
                <a:tc>
                  <a:txBody>
                    <a:bodyPr/>
                    <a:lstStyle/>
                    <a:p>
                      <a:pPr algn="l" fontAlgn="b"/>
                      <a:r>
                        <a:rPr lang="en-US" sz="1200" b="1" u="none" strike="noStrike" dirty="0">
                          <a:effectLst/>
                        </a:rPr>
                        <a:t>Material</a:t>
                      </a:r>
                      <a:endParaRPr lang="en-US" sz="1200" b="1" i="0" u="none" strike="noStrike" dirty="0">
                        <a:effectLst/>
                        <a:latin typeface="Verdana" panose="020B0604030504040204" pitchFamily="34" charset="0"/>
                      </a:endParaRPr>
                    </a:p>
                  </a:txBody>
                  <a:tcPr marL="9009" marR="9009" marT="9009" marB="0" anchor="b"/>
                </a:tc>
                <a:tc>
                  <a:txBody>
                    <a:bodyPr/>
                    <a:lstStyle/>
                    <a:p>
                      <a:pPr algn="l" fontAlgn="b"/>
                      <a:r>
                        <a:rPr lang="en-US" sz="1200" b="1" u="none" strike="noStrike" dirty="0">
                          <a:effectLst/>
                        </a:rPr>
                        <a:t>Dimensions</a:t>
                      </a:r>
                      <a:endParaRPr lang="en-US" sz="1200" b="1" i="0" u="none" strike="noStrike" dirty="0">
                        <a:effectLst/>
                        <a:latin typeface="Verdana" panose="020B0604030504040204" pitchFamily="34" charset="0"/>
                      </a:endParaRPr>
                    </a:p>
                  </a:txBody>
                  <a:tcPr marL="9009" marR="9009" marT="9009" marB="0" anchor="b"/>
                </a:tc>
                <a:tc>
                  <a:txBody>
                    <a:bodyPr/>
                    <a:lstStyle/>
                    <a:p>
                      <a:pPr algn="l" fontAlgn="b"/>
                      <a:r>
                        <a:rPr lang="en-US" sz="1200" b="1" u="none" strike="noStrike" dirty="0">
                          <a:effectLst/>
                        </a:rPr>
                        <a:t>Cost</a:t>
                      </a:r>
                      <a:endParaRPr lang="en-US" sz="1200" b="1" i="0" u="none" strike="noStrike" dirty="0">
                        <a:effectLst/>
                        <a:latin typeface="Verdana" panose="020B0604030504040204" pitchFamily="34" charset="0"/>
                      </a:endParaRPr>
                    </a:p>
                  </a:txBody>
                  <a:tcPr marL="9009" marR="9009" marT="9009" marB="0" anchor="b"/>
                </a:tc>
                <a:extLst>
                  <a:ext uri="{0D108BD9-81ED-4DB2-BD59-A6C34878D82A}">
                    <a16:rowId xmlns:a16="http://schemas.microsoft.com/office/drawing/2014/main" val="1392219735"/>
                  </a:ext>
                </a:extLst>
              </a:tr>
              <a:tr h="216227">
                <a:tc>
                  <a:txBody>
                    <a:bodyPr/>
                    <a:lstStyle/>
                    <a:p>
                      <a:pPr algn="r" fontAlgn="b"/>
                      <a:r>
                        <a:rPr lang="en-US" sz="1200" u="none" strike="noStrike">
                          <a:effectLst/>
                        </a:rPr>
                        <a:t>1</a:t>
                      </a:r>
                      <a:endParaRPr lang="en-US" sz="1200" b="0" i="0" u="none" strike="noStrike">
                        <a:effectLst/>
                        <a:latin typeface="Verdana" panose="020B0604030504040204" pitchFamily="34" charset="0"/>
                      </a:endParaRPr>
                    </a:p>
                  </a:txBody>
                  <a:tcPr marL="9009" marR="9009" marT="9009" marB="0" anchor="b"/>
                </a:tc>
                <a:tc>
                  <a:txBody>
                    <a:bodyPr/>
                    <a:lstStyle/>
                    <a:p>
                      <a:pPr algn="l" fontAlgn="b"/>
                      <a:r>
                        <a:rPr lang="en-US" sz="1200" u="none" strike="noStrike">
                          <a:effectLst/>
                        </a:rPr>
                        <a:t>6 mm Motor</a:t>
                      </a:r>
                      <a:endParaRPr lang="en-US" sz="1200" b="0" i="0" u="none" strike="noStrike">
                        <a:effectLst/>
                        <a:latin typeface="Verdana" panose="020B0604030504040204" pitchFamily="34" charset="0"/>
                      </a:endParaRPr>
                    </a:p>
                  </a:txBody>
                  <a:tcPr marL="9009" marR="9009" marT="9009" marB="0" anchor="b"/>
                </a:tc>
                <a:tc>
                  <a:txBody>
                    <a:bodyPr/>
                    <a:lstStyle/>
                    <a:p>
                      <a:pPr algn="r" fontAlgn="b"/>
                      <a:r>
                        <a:rPr lang="en-US" sz="1200" u="none" strike="noStrike">
                          <a:effectLst/>
                        </a:rPr>
                        <a:t>10</a:t>
                      </a:r>
                      <a:endParaRPr lang="en-US" sz="1200" b="0" i="0" u="none" strike="noStrike">
                        <a:effectLst/>
                        <a:latin typeface="Verdana" panose="020B0604030504040204" pitchFamily="34" charset="0"/>
                      </a:endParaRPr>
                    </a:p>
                  </a:txBody>
                  <a:tcPr marL="9009" marR="9009" marT="9009" marB="0" anchor="b"/>
                </a:tc>
                <a:tc>
                  <a:txBody>
                    <a:bodyPr/>
                    <a:lstStyle/>
                    <a:p>
                      <a:pPr algn="l" fontAlgn="b"/>
                      <a:r>
                        <a:rPr lang="en-US" sz="1200" u="none" strike="noStrike">
                          <a:effectLst/>
                        </a:rPr>
                        <a:t>Rotate the Propellers</a:t>
                      </a:r>
                      <a:endParaRPr lang="en-US" sz="1200" b="0" i="0" u="none" strike="noStrike">
                        <a:effectLst/>
                        <a:latin typeface="Verdana" panose="020B0604030504040204" pitchFamily="34" charset="0"/>
                      </a:endParaRPr>
                    </a:p>
                  </a:txBody>
                  <a:tcPr marL="9009" marR="9009" marT="9009" marB="0" anchor="b"/>
                </a:tc>
                <a:tc>
                  <a:txBody>
                    <a:bodyPr/>
                    <a:lstStyle/>
                    <a:p>
                      <a:pPr algn="l" fontAlgn="b"/>
                      <a:r>
                        <a:rPr lang="en-US" sz="1200" u="none" strike="noStrike">
                          <a:effectLst/>
                        </a:rPr>
                        <a:t>Rotate the propellers</a:t>
                      </a:r>
                      <a:endParaRPr lang="en-US" sz="1200" b="0" i="0" u="none" strike="noStrike">
                        <a:effectLst/>
                        <a:latin typeface="Verdana" panose="020B0604030504040204" pitchFamily="34" charset="0"/>
                      </a:endParaRPr>
                    </a:p>
                  </a:txBody>
                  <a:tcPr marL="9009" marR="9009" marT="9009" marB="0" anchor="b"/>
                </a:tc>
                <a:tc>
                  <a:txBody>
                    <a:bodyPr/>
                    <a:lstStyle/>
                    <a:p>
                      <a:pPr algn="l" fontAlgn="b"/>
                      <a:r>
                        <a:rPr lang="en-US" sz="1200" u="none" strike="noStrike">
                          <a:effectLst/>
                        </a:rPr>
                        <a:t>Steel</a:t>
                      </a:r>
                      <a:endParaRPr lang="en-US" sz="1200" b="0" i="0" u="none" strike="noStrike">
                        <a:effectLst/>
                        <a:latin typeface="Verdana" panose="020B0604030504040204" pitchFamily="34" charset="0"/>
                      </a:endParaRPr>
                    </a:p>
                  </a:txBody>
                  <a:tcPr marL="9009" marR="9009" marT="9009" marB="0" anchor="b"/>
                </a:tc>
                <a:tc>
                  <a:txBody>
                    <a:bodyPr/>
                    <a:lstStyle/>
                    <a:p>
                      <a:pPr algn="l" fontAlgn="b"/>
                      <a:r>
                        <a:rPr lang="en-US" sz="1200" u="none" strike="noStrike">
                          <a:effectLst/>
                        </a:rPr>
                        <a:t>1.2 x 1 in</a:t>
                      </a:r>
                      <a:endParaRPr lang="en-US" sz="1200" b="0" i="0" u="none" strike="noStrike">
                        <a:effectLst/>
                        <a:latin typeface="Verdana" panose="020B0604030504040204" pitchFamily="34" charset="0"/>
                      </a:endParaRPr>
                    </a:p>
                  </a:txBody>
                  <a:tcPr marL="9009" marR="9009" marT="9009" marB="0" anchor="b"/>
                </a:tc>
                <a:tc>
                  <a:txBody>
                    <a:bodyPr/>
                    <a:lstStyle/>
                    <a:p>
                      <a:pPr algn="r" fontAlgn="b"/>
                      <a:r>
                        <a:rPr lang="en-US" sz="1200" u="none" strike="noStrike">
                          <a:effectLst/>
                        </a:rPr>
                        <a:t>$82.74 </a:t>
                      </a:r>
                      <a:endParaRPr lang="en-US" sz="1200" b="0" i="0" u="none" strike="noStrike">
                        <a:effectLst/>
                        <a:latin typeface="Verdana" panose="020B0604030504040204" pitchFamily="34" charset="0"/>
                      </a:endParaRPr>
                    </a:p>
                  </a:txBody>
                  <a:tcPr marL="9009" marR="9009" marT="9009" marB="0" anchor="b"/>
                </a:tc>
                <a:extLst>
                  <a:ext uri="{0D108BD9-81ED-4DB2-BD59-A6C34878D82A}">
                    <a16:rowId xmlns:a16="http://schemas.microsoft.com/office/drawing/2014/main" val="3517517927"/>
                  </a:ext>
                </a:extLst>
              </a:tr>
              <a:tr h="289085">
                <a:tc>
                  <a:txBody>
                    <a:bodyPr/>
                    <a:lstStyle/>
                    <a:p>
                      <a:pPr algn="r" fontAlgn="b"/>
                      <a:r>
                        <a:rPr lang="en-US" sz="1200" u="none" strike="noStrike">
                          <a:effectLst/>
                        </a:rPr>
                        <a:t>2</a:t>
                      </a:r>
                      <a:endParaRPr lang="en-US" sz="1200" b="0" i="0" u="none" strike="noStrike">
                        <a:effectLst/>
                        <a:latin typeface="Verdana" panose="020B0604030504040204" pitchFamily="34" charset="0"/>
                      </a:endParaRPr>
                    </a:p>
                  </a:txBody>
                  <a:tcPr marL="9009" marR="9009" marT="9009" marB="0" anchor="b"/>
                </a:tc>
                <a:tc>
                  <a:txBody>
                    <a:bodyPr/>
                    <a:lstStyle/>
                    <a:p>
                      <a:pPr algn="l" fontAlgn="b"/>
                      <a:r>
                        <a:rPr lang="en-US" sz="1200" u="none" strike="noStrike">
                          <a:effectLst/>
                        </a:rPr>
                        <a:t>Steel Sheet</a:t>
                      </a:r>
                      <a:endParaRPr lang="en-US" sz="1200" b="0" i="0" u="none" strike="noStrike">
                        <a:effectLst/>
                        <a:latin typeface="Verdana" panose="020B0604030504040204" pitchFamily="34" charset="0"/>
                      </a:endParaRPr>
                    </a:p>
                  </a:txBody>
                  <a:tcPr marL="9009" marR="9009" marT="9009" marB="0" anchor="b"/>
                </a:tc>
                <a:tc>
                  <a:txBody>
                    <a:bodyPr/>
                    <a:lstStyle/>
                    <a:p>
                      <a:pPr algn="r" fontAlgn="b"/>
                      <a:r>
                        <a:rPr lang="en-US" sz="1200" u="none" strike="noStrike">
                          <a:effectLst/>
                        </a:rPr>
                        <a:t>1</a:t>
                      </a:r>
                      <a:endParaRPr lang="en-US" sz="1200" b="0" i="0" u="none" strike="noStrike">
                        <a:effectLst/>
                        <a:latin typeface="Verdana" panose="020B0604030504040204" pitchFamily="34" charset="0"/>
                      </a:endParaRPr>
                    </a:p>
                  </a:txBody>
                  <a:tcPr marL="9009" marR="9009" marT="9009" marB="0" anchor="b"/>
                </a:tc>
                <a:tc>
                  <a:txBody>
                    <a:bodyPr/>
                    <a:lstStyle/>
                    <a:p>
                      <a:pPr algn="l" fontAlgn="b"/>
                      <a:r>
                        <a:rPr lang="en-US" sz="1200" u="none" strike="noStrike">
                          <a:effectLst/>
                        </a:rPr>
                        <a:t>For Water Tank</a:t>
                      </a:r>
                      <a:endParaRPr lang="en-US" sz="1200" b="0" i="0" u="none" strike="noStrike">
                        <a:effectLst/>
                        <a:latin typeface="Verdana" panose="020B0604030504040204" pitchFamily="34" charset="0"/>
                      </a:endParaRPr>
                    </a:p>
                  </a:txBody>
                  <a:tcPr marL="9009" marR="9009" marT="9009" marB="0" anchor="b"/>
                </a:tc>
                <a:tc>
                  <a:txBody>
                    <a:bodyPr/>
                    <a:lstStyle/>
                    <a:p>
                      <a:pPr algn="l" fontAlgn="b"/>
                      <a:r>
                        <a:rPr lang="en-US" sz="1200" u="none" strike="noStrike">
                          <a:effectLst/>
                        </a:rPr>
                        <a:t>Make the Water Tank</a:t>
                      </a:r>
                      <a:endParaRPr lang="en-US" sz="1200" b="0" i="0" u="none" strike="noStrike">
                        <a:effectLst/>
                        <a:latin typeface="Verdana" panose="020B0604030504040204" pitchFamily="34" charset="0"/>
                      </a:endParaRPr>
                    </a:p>
                  </a:txBody>
                  <a:tcPr marL="9009" marR="9009" marT="9009" marB="0" anchor="b"/>
                </a:tc>
                <a:tc>
                  <a:txBody>
                    <a:bodyPr/>
                    <a:lstStyle/>
                    <a:p>
                      <a:pPr algn="l" fontAlgn="b"/>
                      <a:r>
                        <a:rPr lang="en-US" sz="1200" u="none" strike="noStrike">
                          <a:effectLst/>
                        </a:rPr>
                        <a:t>Steel</a:t>
                      </a:r>
                      <a:endParaRPr lang="en-US" sz="1200" b="0" i="0" u="none" strike="noStrike">
                        <a:effectLst/>
                        <a:latin typeface="Verdana" panose="020B0604030504040204" pitchFamily="34" charset="0"/>
                      </a:endParaRPr>
                    </a:p>
                  </a:txBody>
                  <a:tcPr marL="9009" marR="9009" marT="9009" marB="0" anchor="b"/>
                </a:tc>
                <a:tc>
                  <a:txBody>
                    <a:bodyPr/>
                    <a:lstStyle/>
                    <a:p>
                      <a:pPr algn="l" fontAlgn="b"/>
                      <a:r>
                        <a:rPr lang="en-US" sz="1200" u="none" strike="noStrike">
                          <a:effectLst/>
                        </a:rPr>
                        <a:t>100 x 100 mm</a:t>
                      </a:r>
                      <a:endParaRPr lang="en-US" sz="1200" b="0" i="0" u="none" strike="noStrike">
                        <a:effectLst/>
                        <a:latin typeface="Verdana" panose="020B0604030504040204" pitchFamily="34" charset="0"/>
                      </a:endParaRPr>
                    </a:p>
                  </a:txBody>
                  <a:tcPr marL="9009" marR="9009" marT="9009" marB="0" anchor="b"/>
                </a:tc>
                <a:tc>
                  <a:txBody>
                    <a:bodyPr/>
                    <a:lstStyle/>
                    <a:p>
                      <a:pPr algn="r" fontAlgn="b"/>
                      <a:r>
                        <a:rPr lang="en-US" sz="1200" u="none" strike="noStrike">
                          <a:effectLst/>
                        </a:rPr>
                        <a:t>$38.32 </a:t>
                      </a:r>
                      <a:endParaRPr lang="en-US" sz="1200" b="0" i="0" u="none" strike="noStrike">
                        <a:effectLst/>
                        <a:latin typeface="Verdana" panose="020B0604030504040204" pitchFamily="34" charset="0"/>
                      </a:endParaRPr>
                    </a:p>
                  </a:txBody>
                  <a:tcPr marL="9009" marR="9009" marT="9009" marB="0" anchor="b"/>
                </a:tc>
                <a:extLst>
                  <a:ext uri="{0D108BD9-81ED-4DB2-BD59-A6C34878D82A}">
                    <a16:rowId xmlns:a16="http://schemas.microsoft.com/office/drawing/2014/main" val="1675555873"/>
                  </a:ext>
                </a:extLst>
              </a:tr>
              <a:tr h="216227">
                <a:tc>
                  <a:txBody>
                    <a:bodyPr/>
                    <a:lstStyle/>
                    <a:p>
                      <a:pPr algn="r" fontAlgn="b"/>
                      <a:r>
                        <a:rPr lang="en-US" sz="1200" u="none" strike="noStrike">
                          <a:effectLst/>
                        </a:rPr>
                        <a:t>3</a:t>
                      </a:r>
                      <a:endParaRPr lang="en-US" sz="1200" b="0" i="0" u="none" strike="noStrike">
                        <a:effectLst/>
                        <a:latin typeface="Verdana" panose="020B0604030504040204" pitchFamily="34" charset="0"/>
                      </a:endParaRPr>
                    </a:p>
                  </a:txBody>
                  <a:tcPr marL="9009" marR="9009" marT="9009" marB="0" anchor="b"/>
                </a:tc>
                <a:tc>
                  <a:txBody>
                    <a:bodyPr/>
                    <a:lstStyle/>
                    <a:p>
                      <a:pPr algn="l" fontAlgn="b"/>
                      <a:r>
                        <a:rPr lang="en-US" sz="1200" u="none" strike="noStrike">
                          <a:effectLst/>
                        </a:rPr>
                        <a:t>Arduino</a:t>
                      </a:r>
                      <a:endParaRPr lang="en-US" sz="1200" b="0" i="0" u="none" strike="noStrike">
                        <a:effectLst/>
                        <a:latin typeface="Verdana" panose="020B0604030504040204" pitchFamily="34" charset="0"/>
                      </a:endParaRPr>
                    </a:p>
                  </a:txBody>
                  <a:tcPr marL="9009" marR="9009" marT="9009" marB="0" anchor="b"/>
                </a:tc>
                <a:tc>
                  <a:txBody>
                    <a:bodyPr/>
                    <a:lstStyle/>
                    <a:p>
                      <a:pPr algn="r" fontAlgn="b"/>
                      <a:r>
                        <a:rPr lang="en-US" sz="1200" u="none" strike="noStrike">
                          <a:effectLst/>
                        </a:rPr>
                        <a:t>1</a:t>
                      </a:r>
                      <a:endParaRPr lang="en-US" sz="1200" b="0" i="0" u="none" strike="noStrike">
                        <a:effectLst/>
                        <a:latin typeface="Verdana" panose="020B0604030504040204" pitchFamily="34" charset="0"/>
                      </a:endParaRPr>
                    </a:p>
                  </a:txBody>
                  <a:tcPr marL="9009" marR="9009" marT="9009" marB="0" anchor="b"/>
                </a:tc>
                <a:tc>
                  <a:txBody>
                    <a:bodyPr/>
                    <a:lstStyle/>
                    <a:p>
                      <a:pPr algn="l" fontAlgn="b"/>
                      <a:r>
                        <a:rPr lang="en-US" sz="1200" u="none" strike="noStrike">
                          <a:effectLst/>
                        </a:rPr>
                        <a:t>Control the Drone</a:t>
                      </a:r>
                      <a:endParaRPr lang="en-US" sz="1200" b="0" i="0" u="none" strike="noStrike">
                        <a:effectLst/>
                        <a:latin typeface="Verdana" panose="020B0604030504040204" pitchFamily="34" charset="0"/>
                      </a:endParaRPr>
                    </a:p>
                  </a:txBody>
                  <a:tcPr marL="9009" marR="9009" marT="9009" marB="0" anchor="b"/>
                </a:tc>
                <a:tc>
                  <a:txBody>
                    <a:bodyPr/>
                    <a:lstStyle/>
                    <a:p>
                      <a:pPr algn="l" fontAlgn="b"/>
                      <a:r>
                        <a:rPr lang="en-US" sz="1200" u="none" strike="noStrike">
                          <a:effectLst/>
                        </a:rPr>
                        <a:t>Pass the signals to each part</a:t>
                      </a:r>
                      <a:endParaRPr lang="en-US" sz="1200" b="0" i="0" u="none" strike="noStrike">
                        <a:effectLst/>
                        <a:latin typeface="Verdana" panose="020B0604030504040204" pitchFamily="34" charset="0"/>
                      </a:endParaRPr>
                    </a:p>
                  </a:txBody>
                  <a:tcPr marL="9009" marR="9009" marT="9009" marB="0" anchor="b"/>
                </a:tc>
                <a:tc>
                  <a:txBody>
                    <a:bodyPr/>
                    <a:lstStyle/>
                    <a:p>
                      <a:pPr algn="l" fontAlgn="b"/>
                      <a:r>
                        <a:rPr lang="en-US" sz="1200" u="none" strike="noStrike">
                          <a:effectLst/>
                        </a:rPr>
                        <a:t>Silicon</a:t>
                      </a:r>
                      <a:endParaRPr lang="en-US" sz="1200" b="0" i="0" u="none" strike="noStrike">
                        <a:effectLst/>
                        <a:latin typeface="Verdana" panose="020B0604030504040204" pitchFamily="34" charset="0"/>
                      </a:endParaRPr>
                    </a:p>
                  </a:txBody>
                  <a:tcPr marL="9009" marR="9009" marT="9009" marB="0" anchor="b"/>
                </a:tc>
                <a:tc>
                  <a:txBody>
                    <a:bodyPr/>
                    <a:lstStyle/>
                    <a:p>
                      <a:pPr algn="l" fontAlgn="b"/>
                      <a:r>
                        <a:rPr lang="en-US" sz="1200" u="none" strike="noStrike">
                          <a:effectLst/>
                        </a:rPr>
                        <a:t>4 in x 4 in</a:t>
                      </a:r>
                      <a:endParaRPr lang="en-US" sz="1200" b="0" i="0" u="none" strike="noStrike">
                        <a:effectLst/>
                        <a:latin typeface="Verdana" panose="020B0604030504040204" pitchFamily="34" charset="0"/>
                      </a:endParaRPr>
                    </a:p>
                  </a:txBody>
                  <a:tcPr marL="9009" marR="9009" marT="9009" marB="0" anchor="b"/>
                </a:tc>
                <a:tc>
                  <a:txBody>
                    <a:bodyPr/>
                    <a:lstStyle/>
                    <a:p>
                      <a:pPr algn="r" fontAlgn="b"/>
                      <a:r>
                        <a:rPr lang="en-US" sz="1200" u="none" strike="noStrike">
                          <a:effectLst/>
                        </a:rPr>
                        <a:t>$3.49 </a:t>
                      </a:r>
                      <a:endParaRPr lang="en-US" sz="1200" b="0" i="0" u="none" strike="noStrike">
                        <a:effectLst/>
                        <a:latin typeface="Verdana" panose="020B0604030504040204" pitchFamily="34" charset="0"/>
                      </a:endParaRPr>
                    </a:p>
                  </a:txBody>
                  <a:tcPr marL="9009" marR="9009" marT="9009" marB="0" anchor="b"/>
                </a:tc>
                <a:extLst>
                  <a:ext uri="{0D108BD9-81ED-4DB2-BD59-A6C34878D82A}">
                    <a16:rowId xmlns:a16="http://schemas.microsoft.com/office/drawing/2014/main" val="1166503754"/>
                  </a:ext>
                </a:extLst>
              </a:tr>
              <a:tr h="289085">
                <a:tc>
                  <a:txBody>
                    <a:bodyPr/>
                    <a:lstStyle/>
                    <a:p>
                      <a:pPr algn="r" fontAlgn="b"/>
                      <a:r>
                        <a:rPr lang="en-US" sz="1200" u="none" strike="noStrike">
                          <a:effectLst/>
                        </a:rPr>
                        <a:t>4</a:t>
                      </a:r>
                      <a:endParaRPr lang="en-US" sz="1200" b="0" i="0" u="none" strike="noStrike">
                        <a:effectLst/>
                        <a:latin typeface="Verdana" panose="020B0604030504040204" pitchFamily="34" charset="0"/>
                      </a:endParaRPr>
                    </a:p>
                  </a:txBody>
                  <a:tcPr marL="9009" marR="9009" marT="9009" marB="0" anchor="b"/>
                </a:tc>
                <a:tc>
                  <a:txBody>
                    <a:bodyPr/>
                    <a:lstStyle/>
                    <a:p>
                      <a:pPr algn="l" fontAlgn="b"/>
                      <a:r>
                        <a:rPr lang="en-US" sz="1200" u="none" strike="noStrike">
                          <a:effectLst/>
                        </a:rPr>
                        <a:t>Controller</a:t>
                      </a:r>
                      <a:endParaRPr lang="en-US" sz="1200" b="0" i="0" u="none" strike="noStrike">
                        <a:effectLst/>
                        <a:latin typeface="Verdana" panose="020B0604030504040204" pitchFamily="34" charset="0"/>
                      </a:endParaRPr>
                    </a:p>
                  </a:txBody>
                  <a:tcPr marL="9009" marR="9009" marT="9009" marB="0" anchor="b"/>
                </a:tc>
                <a:tc>
                  <a:txBody>
                    <a:bodyPr/>
                    <a:lstStyle/>
                    <a:p>
                      <a:pPr algn="r" fontAlgn="b"/>
                      <a:r>
                        <a:rPr lang="en-US" sz="1200" u="none" strike="noStrike">
                          <a:effectLst/>
                        </a:rPr>
                        <a:t>1</a:t>
                      </a:r>
                      <a:endParaRPr lang="en-US" sz="1200" b="0" i="0" u="none" strike="noStrike">
                        <a:effectLst/>
                        <a:latin typeface="Verdana" panose="020B0604030504040204" pitchFamily="34" charset="0"/>
                      </a:endParaRPr>
                    </a:p>
                  </a:txBody>
                  <a:tcPr marL="9009" marR="9009" marT="9009" marB="0" anchor="b"/>
                </a:tc>
                <a:tc>
                  <a:txBody>
                    <a:bodyPr/>
                    <a:lstStyle/>
                    <a:p>
                      <a:pPr algn="l" fontAlgn="b"/>
                      <a:r>
                        <a:rPr lang="en-US" sz="1200" u="none" strike="noStrike">
                          <a:effectLst/>
                        </a:rPr>
                        <a:t>Control the Remotely</a:t>
                      </a:r>
                      <a:endParaRPr lang="en-US" sz="1200" b="0" i="0" u="none" strike="noStrike">
                        <a:effectLst/>
                        <a:latin typeface="Verdana" panose="020B0604030504040204" pitchFamily="34" charset="0"/>
                      </a:endParaRPr>
                    </a:p>
                  </a:txBody>
                  <a:tcPr marL="9009" marR="9009" marT="9009" marB="0" anchor="b"/>
                </a:tc>
                <a:tc>
                  <a:txBody>
                    <a:bodyPr/>
                    <a:lstStyle/>
                    <a:p>
                      <a:pPr algn="l" fontAlgn="b"/>
                      <a:r>
                        <a:rPr lang="en-US" sz="1200" u="none" strike="noStrike">
                          <a:effectLst/>
                        </a:rPr>
                        <a:t>Connect with Arduino to pass signals</a:t>
                      </a:r>
                      <a:endParaRPr lang="en-US" sz="1200" b="0" i="0" u="none" strike="noStrike">
                        <a:effectLst/>
                        <a:latin typeface="Verdana" panose="020B0604030504040204" pitchFamily="34" charset="0"/>
                      </a:endParaRPr>
                    </a:p>
                  </a:txBody>
                  <a:tcPr marL="9009" marR="9009" marT="9009" marB="0" anchor="b"/>
                </a:tc>
                <a:tc>
                  <a:txBody>
                    <a:bodyPr/>
                    <a:lstStyle/>
                    <a:p>
                      <a:pPr algn="l" fontAlgn="b"/>
                      <a:r>
                        <a:rPr lang="en-US" sz="1200" u="none" strike="noStrike">
                          <a:effectLst/>
                        </a:rPr>
                        <a:t>Plastic</a:t>
                      </a:r>
                      <a:endParaRPr lang="en-US" sz="1200" b="0" i="0" u="none" strike="noStrike">
                        <a:effectLst/>
                        <a:latin typeface="Verdana" panose="020B0604030504040204" pitchFamily="34" charset="0"/>
                      </a:endParaRPr>
                    </a:p>
                  </a:txBody>
                  <a:tcPr marL="9009" marR="9009" marT="9009" marB="0" anchor="b"/>
                </a:tc>
                <a:tc>
                  <a:txBody>
                    <a:bodyPr/>
                    <a:lstStyle/>
                    <a:p>
                      <a:pPr algn="l" fontAlgn="b"/>
                      <a:r>
                        <a:rPr lang="en-US" sz="1200" u="none" strike="noStrike">
                          <a:effectLst/>
                        </a:rPr>
                        <a:t>6 x 4 in</a:t>
                      </a:r>
                      <a:endParaRPr lang="en-US" sz="1200" b="0" i="0" u="none" strike="noStrike">
                        <a:effectLst/>
                        <a:latin typeface="Verdana" panose="020B0604030504040204" pitchFamily="34" charset="0"/>
                      </a:endParaRPr>
                    </a:p>
                  </a:txBody>
                  <a:tcPr marL="9009" marR="9009" marT="9009" marB="0" anchor="b"/>
                </a:tc>
                <a:tc>
                  <a:txBody>
                    <a:bodyPr/>
                    <a:lstStyle/>
                    <a:p>
                      <a:pPr algn="r" fontAlgn="b"/>
                      <a:r>
                        <a:rPr lang="en-US" sz="1200" u="none" strike="noStrike">
                          <a:effectLst/>
                        </a:rPr>
                        <a:t>$27.99 </a:t>
                      </a:r>
                      <a:endParaRPr lang="en-US" sz="1200" b="0" i="0" u="none" strike="noStrike">
                        <a:effectLst/>
                        <a:latin typeface="Verdana" panose="020B0604030504040204" pitchFamily="34" charset="0"/>
                      </a:endParaRPr>
                    </a:p>
                  </a:txBody>
                  <a:tcPr marL="9009" marR="9009" marT="9009" marB="0" anchor="b"/>
                </a:tc>
                <a:extLst>
                  <a:ext uri="{0D108BD9-81ED-4DB2-BD59-A6C34878D82A}">
                    <a16:rowId xmlns:a16="http://schemas.microsoft.com/office/drawing/2014/main" val="122992596"/>
                  </a:ext>
                </a:extLst>
              </a:tr>
              <a:tr h="423694">
                <a:tc>
                  <a:txBody>
                    <a:bodyPr/>
                    <a:lstStyle/>
                    <a:p>
                      <a:pPr algn="r" fontAlgn="b"/>
                      <a:r>
                        <a:rPr lang="en-US" sz="1200" u="none" strike="noStrike">
                          <a:effectLst/>
                        </a:rPr>
                        <a:t>5</a:t>
                      </a:r>
                      <a:endParaRPr lang="en-US" sz="1200" b="0" i="0" u="none" strike="noStrike">
                        <a:effectLst/>
                        <a:latin typeface="Verdana" panose="020B0604030504040204" pitchFamily="34" charset="0"/>
                      </a:endParaRPr>
                    </a:p>
                  </a:txBody>
                  <a:tcPr marL="9009" marR="9009" marT="9009" marB="0" anchor="b"/>
                </a:tc>
                <a:tc>
                  <a:txBody>
                    <a:bodyPr/>
                    <a:lstStyle/>
                    <a:p>
                      <a:pPr algn="l" fontAlgn="b"/>
                      <a:r>
                        <a:rPr lang="en-US" sz="1200" u="none" strike="noStrike" dirty="0">
                          <a:effectLst/>
                        </a:rPr>
                        <a:t>Reel Motor</a:t>
                      </a:r>
                      <a:endParaRPr lang="en-US" sz="1200" b="0" i="0" u="none" strike="noStrike" dirty="0">
                        <a:effectLst/>
                        <a:latin typeface="Verdana" panose="020B0604030504040204" pitchFamily="34" charset="0"/>
                      </a:endParaRPr>
                    </a:p>
                  </a:txBody>
                  <a:tcPr marL="9009" marR="9009" marT="9009" marB="0" anchor="b"/>
                </a:tc>
                <a:tc>
                  <a:txBody>
                    <a:bodyPr/>
                    <a:lstStyle/>
                    <a:p>
                      <a:pPr algn="r" fontAlgn="b"/>
                      <a:r>
                        <a:rPr lang="en-US" sz="1200" u="none" strike="noStrike">
                          <a:effectLst/>
                        </a:rPr>
                        <a:t>1</a:t>
                      </a:r>
                      <a:endParaRPr lang="en-US" sz="1200" b="0" i="0" u="none" strike="noStrike">
                        <a:effectLst/>
                        <a:latin typeface="Verdana" panose="020B0604030504040204" pitchFamily="34" charset="0"/>
                      </a:endParaRPr>
                    </a:p>
                  </a:txBody>
                  <a:tcPr marL="9009" marR="9009" marT="9009" marB="0" anchor="b"/>
                </a:tc>
                <a:tc>
                  <a:txBody>
                    <a:bodyPr/>
                    <a:lstStyle/>
                    <a:p>
                      <a:pPr algn="l" fontAlgn="b"/>
                      <a:r>
                        <a:rPr lang="en-US" sz="1200" u="none" strike="noStrike" dirty="0">
                          <a:effectLst/>
                        </a:rPr>
                        <a:t>Rotate the reel</a:t>
                      </a:r>
                      <a:endParaRPr lang="en-US" sz="1200" b="0" i="0" u="none" strike="noStrike" dirty="0">
                        <a:effectLst/>
                        <a:latin typeface="Verdana" panose="020B0604030504040204" pitchFamily="34" charset="0"/>
                      </a:endParaRPr>
                    </a:p>
                  </a:txBody>
                  <a:tcPr marL="9009" marR="9009" marT="9009" marB="0" anchor="b"/>
                </a:tc>
                <a:tc>
                  <a:txBody>
                    <a:bodyPr/>
                    <a:lstStyle/>
                    <a:p>
                      <a:pPr algn="l" fontAlgn="b"/>
                      <a:r>
                        <a:rPr lang="en-US" sz="1200" u="none" strike="noStrike" dirty="0">
                          <a:effectLst/>
                        </a:rPr>
                        <a:t>Provide Failsafe operation</a:t>
                      </a:r>
                      <a:endParaRPr lang="en-US" sz="1200" b="0" i="0" u="none" strike="noStrike" dirty="0">
                        <a:effectLst/>
                        <a:latin typeface="Verdana" panose="020B0604030504040204" pitchFamily="34" charset="0"/>
                      </a:endParaRPr>
                    </a:p>
                  </a:txBody>
                  <a:tcPr marL="9009" marR="9009" marT="9009" marB="0" anchor="b"/>
                </a:tc>
                <a:tc>
                  <a:txBody>
                    <a:bodyPr/>
                    <a:lstStyle/>
                    <a:p>
                      <a:pPr algn="l" fontAlgn="b"/>
                      <a:r>
                        <a:rPr lang="en-US" sz="1200" u="none" strike="noStrike">
                          <a:effectLst/>
                        </a:rPr>
                        <a:t>Iron Copper</a:t>
                      </a:r>
                      <a:endParaRPr lang="en-US" sz="1200" b="0" i="0" u="none" strike="noStrike">
                        <a:effectLst/>
                        <a:latin typeface="Verdana" panose="020B0604030504040204" pitchFamily="34" charset="0"/>
                      </a:endParaRPr>
                    </a:p>
                  </a:txBody>
                  <a:tcPr marL="9009" marR="9009" marT="9009" marB="0" anchor="b"/>
                </a:tc>
                <a:tc>
                  <a:txBody>
                    <a:bodyPr/>
                    <a:lstStyle/>
                    <a:p>
                      <a:pPr algn="l" fontAlgn="b"/>
                      <a:r>
                        <a:rPr lang="en-US" sz="1200" u="none" strike="noStrike">
                          <a:effectLst/>
                        </a:rPr>
                        <a:t>15 in x 8 in</a:t>
                      </a:r>
                      <a:endParaRPr lang="en-US" sz="1200" b="0" i="0" u="none" strike="noStrike">
                        <a:effectLst/>
                        <a:latin typeface="Verdana" panose="020B0604030504040204" pitchFamily="34" charset="0"/>
                      </a:endParaRPr>
                    </a:p>
                  </a:txBody>
                  <a:tcPr marL="9009" marR="9009" marT="9009" marB="0" anchor="b"/>
                </a:tc>
                <a:tc>
                  <a:txBody>
                    <a:bodyPr/>
                    <a:lstStyle/>
                    <a:p>
                      <a:pPr algn="r" fontAlgn="b"/>
                      <a:r>
                        <a:rPr lang="en-US" sz="1200" u="none" strike="noStrike">
                          <a:effectLst/>
                        </a:rPr>
                        <a:t>$26.28 </a:t>
                      </a:r>
                      <a:endParaRPr lang="en-US" sz="1200" b="0" i="0" u="none" strike="noStrike">
                        <a:effectLst/>
                        <a:latin typeface="Verdana" panose="020B0604030504040204" pitchFamily="34" charset="0"/>
                      </a:endParaRPr>
                    </a:p>
                  </a:txBody>
                  <a:tcPr marL="9009" marR="9009" marT="9009" marB="0" anchor="b"/>
                </a:tc>
                <a:extLst>
                  <a:ext uri="{0D108BD9-81ED-4DB2-BD59-A6C34878D82A}">
                    <a16:rowId xmlns:a16="http://schemas.microsoft.com/office/drawing/2014/main" val="1681488976"/>
                  </a:ext>
                </a:extLst>
              </a:tr>
              <a:tr h="216227">
                <a:tc>
                  <a:txBody>
                    <a:bodyPr/>
                    <a:lstStyle/>
                    <a:p>
                      <a:pPr algn="r" fontAlgn="b"/>
                      <a:r>
                        <a:rPr lang="en-US" sz="1200" u="none" strike="noStrike">
                          <a:effectLst/>
                        </a:rPr>
                        <a:t>6</a:t>
                      </a:r>
                      <a:endParaRPr lang="en-US" sz="1200" b="0" i="0" u="none" strike="noStrike">
                        <a:effectLst/>
                        <a:latin typeface="Verdana" panose="020B0604030504040204" pitchFamily="34" charset="0"/>
                      </a:endParaRPr>
                    </a:p>
                  </a:txBody>
                  <a:tcPr marL="9009" marR="9009" marT="9009" marB="0" anchor="b"/>
                </a:tc>
                <a:tc>
                  <a:txBody>
                    <a:bodyPr/>
                    <a:lstStyle/>
                    <a:p>
                      <a:pPr algn="l" fontAlgn="b"/>
                      <a:r>
                        <a:rPr lang="en-US" sz="1200" u="none" strike="noStrike">
                          <a:effectLst/>
                        </a:rPr>
                        <a:t>Hose</a:t>
                      </a:r>
                      <a:endParaRPr lang="en-US" sz="1200" b="0" i="0" u="none" strike="noStrike">
                        <a:effectLst/>
                        <a:latin typeface="Verdana" panose="020B0604030504040204" pitchFamily="34" charset="0"/>
                      </a:endParaRPr>
                    </a:p>
                  </a:txBody>
                  <a:tcPr marL="9009" marR="9009" marT="9009" marB="0" anchor="b"/>
                </a:tc>
                <a:tc>
                  <a:txBody>
                    <a:bodyPr/>
                    <a:lstStyle/>
                    <a:p>
                      <a:pPr algn="r" fontAlgn="b"/>
                      <a:r>
                        <a:rPr lang="en-US" sz="1200" u="none" strike="noStrike">
                          <a:effectLst/>
                        </a:rPr>
                        <a:t>1</a:t>
                      </a:r>
                      <a:endParaRPr lang="en-US" sz="1200" b="0" i="0" u="none" strike="noStrike">
                        <a:effectLst/>
                        <a:latin typeface="Verdana" panose="020B0604030504040204" pitchFamily="34" charset="0"/>
                      </a:endParaRPr>
                    </a:p>
                  </a:txBody>
                  <a:tcPr marL="9009" marR="9009" marT="9009" marB="0" anchor="b"/>
                </a:tc>
                <a:tc>
                  <a:txBody>
                    <a:bodyPr/>
                    <a:lstStyle/>
                    <a:p>
                      <a:pPr algn="l" fontAlgn="b"/>
                      <a:r>
                        <a:rPr lang="en-US" sz="1200" u="none" strike="noStrike">
                          <a:effectLst/>
                        </a:rPr>
                        <a:t>Connect with Drone and Reel</a:t>
                      </a:r>
                      <a:endParaRPr lang="en-US" sz="1200" b="0" i="0" u="none" strike="noStrike">
                        <a:effectLst/>
                        <a:latin typeface="Verdana" panose="020B0604030504040204" pitchFamily="34" charset="0"/>
                      </a:endParaRPr>
                    </a:p>
                  </a:txBody>
                  <a:tcPr marL="9009" marR="9009" marT="9009" marB="0" anchor="b"/>
                </a:tc>
                <a:tc>
                  <a:txBody>
                    <a:bodyPr/>
                    <a:lstStyle/>
                    <a:p>
                      <a:pPr algn="l" fontAlgn="b"/>
                      <a:r>
                        <a:rPr lang="en-US" sz="1200" u="none" strike="noStrike">
                          <a:effectLst/>
                        </a:rPr>
                        <a:t>Provide Failsafe operation</a:t>
                      </a:r>
                      <a:endParaRPr lang="en-US" sz="1200" b="0" i="0" u="none" strike="noStrike">
                        <a:effectLst/>
                        <a:latin typeface="Verdana" panose="020B0604030504040204" pitchFamily="34" charset="0"/>
                      </a:endParaRPr>
                    </a:p>
                  </a:txBody>
                  <a:tcPr marL="9009" marR="9009" marT="9009" marB="0" anchor="b"/>
                </a:tc>
                <a:tc>
                  <a:txBody>
                    <a:bodyPr/>
                    <a:lstStyle/>
                    <a:p>
                      <a:pPr algn="l" fontAlgn="b"/>
                      <a:r>
                        <a:rPr lang="en-US" sz="1200" u="none" strike="noStrike">
                          <a:effectLst/>
                        </a:rPr>
                        <a:t>plastic</a:t>
                      </a:r>
                      <a:endParaRPr lang="en-US" sz="1200" b="0" i="0" u="none" strike="noStrike">
                        <a:effectLst/>
                        <a:latin typeface="Verdana" panose="020B0604030504040204" pitchFamily="34" charset="0"/>
                      </a:endParaRPr>
                    </a:p>
                  </a:txBody>
                  <a:tcPr marL="9009" marR="9009" marT="9009" marB="0" anchor="b"/>
                </a:tc>
                <a:tc>
                  <a:txBody>
                    <a:bodyPr/>
                    <a:lstStyle/>
                    <a:p>
                      <a:pPr algn="l" fontAlgn="b"/>
                      <a:r>
                        <a:rPr lang="en-US" sz="1200" u="none" strike="noStrike">
                          <a:effectLst/>
                        </a:rPr>
                        <a:t>4 x 2 in</a:t>
                      </a:r>
                      <a:endParaRPr lang="en-US" sz="1200" b="0" i="0" u="none" strike="noStrike">
                        <a:effectLst/>
                        <a:latin typeface="Verdana" panose="020B0604030504040204" pitchFamily="34" charset="0"/>
                      </a:endParaRPr>
                    </a:p>
                  </a:txBody>
                  <a:tcPr marL="9009" marR="9009" marT="9009" marB="0" anchor="b"/>
                </a:tc>
                <a:tc>
                  <a:txBody>
                    <a:bodyPr/>
                    <a:lstStyle/>
                    <a:p>
                      <a:pPr algn="r" fontAlgn="b"/>
                      <a:r>
                        <a:rPr lang="en-US" sz="1200" u="none" strike="noStrike">
                          <a:effectLst/>
                        </a:rPr>
                        <a:t>$10.50 </a:t>
                      </a:r>
                      <a:endParaRPr lang="en-US" sz="1200" b="0" i="0" u="none" strike="noStrike">
                        <a:effectLst/>
                        <a:latin typeface="Verdana" panose="020B0604030504040204" pitchFamily="34" charset="0"/>
                      </a:endParaRPr>
                    </a:p>
                  </a:txBody>
                  <a:tcPr marL="9009" marR="9009" marT="9009" marB="0" anchor="b"/>
                </a:tc>
                <a:extLst>
                  <a:ext uri="{0D108BD9-81ED-4DB2-BD59-A6C34878D82A}">
                    <a16:rowId xmlns:a16="http://schemas.microsoft.com/office/drawing/2014/main" val="3378868943"/>
                  </a:ext>
                </a:extLst>
              </a:tr>
              <a:tr h="216227">
                <a:tc>
                  <a:txBody>
                    <a:bodyPr/>
                    <a:lstStyle/>
                    <a:p>
                      <a:pPr algn="r" fontAlgn="b"/>
                      <a:r>
                        <a:rPr lang="en-US" sz="1200" u="none" strike="noStrike">
                          <a:effectLst/>
                        </a:rPr>
                        <a:t>7</a:t>
                      </a:r>
                      <a:endParaRPr lang="en-US" sz="1200" b="0" i="0" u="none" strike="noStrike">
                        <a:effectLst/>
                        <a:latin typeface="Verdana" panose="020B0604030504040204" pitchFamily="34" charset="0"/>
                      </a:endParaRPr>
                    </a:p>
                  </a:txBody>
                  <a:tcPr marL="9009" marR="9009" marT="9009" marB="0" anchor="b"/>
                </a:tc>
                <a:tc>
                  <a:txBody>
                    <a:bodyPr/>
                    <a:lstStyle/>
                    <a:p>
                      <a:pPr algn="l" fontAlgn="b"/>
                      <a:r>
                        <a:rPr lang="en-US" sz="1200" u="none" strike="noStrike">
                          <a:effectLst/>
                        </a:rPr>
                        <a:t>Screws</a:t>
                      </a:r>
                      <a:endParaRPr lang="en-US" sz="1200" b="0" i="0" u="none" strike="noStrike">
                        <a:effectLst/>
                        <a:latin typeface="Verdana" panose="020B0604030504040204" pitchFamily="34" charset="0"/>
                      </a:endParaRPr>
                    </a:p>
                  </a:txBody>
                  <a:tcPr marL="9009" marR="9009" marT="9009" marB="0" anchor="b"/>
                </a:tc>
                <a:tc>
                  <a:txBody>
                    <a:bodyPr/>
                    <a:lstStyle/>
                    <a:p>
                      <a:pPr algn="r" fontAlgn="b"/>
                      <a:r>
                        <a:rPr lang="en-US" sz="1200" u="none" strike="noStrike">
                          <a:effectLst/>
                        </a:rPr>
                        <a:t>50</a:t>
                      </a:r>
                      <a:endParaRPr lang="en-US" sz="1200" b="0" i="0" u="none" strike="noStrike">
                        <a:effectLst/>
                        <a:latin typeface="Verdana" panose="020B0604030504040204" pitchFamily="34" charset="0"/>
                      </a:endParaRPr>
                    </a:p>
                  </a:txBody>
                  <a:tcPr marL="9009" marR="9009" marT="9009" marB="0" anchor="b"/>
                </a:tc>
                <a:tc>
                  <a:txBody>
                    <a:bodyPr/>
                    <a:lstStyle/>
                    <a:p>
                      <a:pPr algn="l" fontAlgn="b"/>
                      <a:r>
                        <a:rPr lang="en-US" sz="1200" u="none" strike="noStrike">
                          <a:effectLst/>
                        </a:rPr>
                        <a:t>Make the connections </a:t>
                      </a:r>
                      <a:endParaRPr lang="en-US" sz="1200" b="0" i="0" u="none" strike="noStrike">
                        <a:effectLst/>
                        <a:latin typeface="Verdana" panose="020B0604030504040204" pitchFamily="34" charset="0"/>
                      </a:endParaRPr>
                    </a:p>
                  </a:txBody>
                  <a:tcPr marL="9009" marR="9009" marT="9009" marB="0" anchor="b"/>
                </a:tc>
                <a:tc>
                  <a:txBody>
                    <a:bodyPr/>
                    <a:lstStyle/>
                    <a:p>
                      <a:pPr algn="l" fontAlgn="b"/>
                      <a:r>
                        <a:rPr lang="en-US" sz="1200" u="none" strike="noStrike">
                          <a:effectLst/>
                        </a:rPr>
                        <a:t>Hold the parts</a:t>
                      </a:r>
                      <a:endParaRPr lang="en-US" sz="1200" b="0" i="0" u="none" strike="noStrike">
                        <a:effectLst/>
                        <a:latin typeface="Verdana" panose="020B0604030504040204" pitchFamily="34" charset="0"/>
                      </a:endParaRPr>
                    </a:p>
                  </a:txBody>
                  <a:tcPr marL="9009" marR="9009" marT="9009" marB="0" anchor="b"/>
                </a:tc>
                <a:tc>
                  <a:txBody>
                    <a:bodyPr/>
                    <a:lstStyle/>
                    <a:p>
                      <a:pPr algn="l" fontAlgn="b"/>
                      <a:r>
                        <a:rPr lang="en-US" sz="1200" u="none" strike="noStrike">
                          <a:effectLst/>
                        </a:rPr>
                        <a:t>Steel</a:t>
                      </a:r>
                      <a:endParaRPr lang="en-US" sz="1200" b="0" i="0" u="none" strike="noStrike">
                        <a:effectLst/>
                        <a:latin typeface="Verdana" panose="020B0604030504040204" pitchFamily="34" charset="0"/>
                      </a:endParaRPr>
                    </a:p>
                  </a:txBody>
                  <a:tcPr marL="9009" marR="9009" marT="9009" marB="0" anchor="b"/>
                </a:tc>
                <a:tc>
                  <a:txBody>
                    <a:bodyPr/>
                    <a:lstStyle/>
                    <a:p>
                      <a:pPr algn="l" fontAlgn="b"/>
                      <a:r>
                        <a:rPr lang="en-US" sz="1200" u="none" strike="noStrike">
                          <a:effectLst/>
                        </a:rPr>
                        <a:t>0.5 x 0.1 in</a:t>
                      </a:r>
                      <a:endParaRPr lang="en-US" sz="1200" b="0" i="0" u="none" strike="noStrike">
                        <a:effectLst/>
                        <a:latin typeface="Verdana" panose="020B0604030504040204" pitchFamily="34" charset="0"/>
                      </a:endParaRPr>
                    </a:p>
                  </a:txBody>
                  <a:tcPr marL="9009" marR="9009" marT="9009" marB="0" anchor="b"/>
                </a:tc>
                <a:tc>
                  <a:txBody>
                    <a:bodyPr/>
                    <a:lstStyle/>
                    <a:p>
                      <a:pPr algn="r" fontAlgn="b"/>
                      <a:r>
                        <a:rPr lang="en-US" sz="1200" u="none" strike="noStrike">
                          <a:effectLst/>
                        </a:rPr>
                        <a:t>$1.14 </a:t>
                      </a:r>
                      <a:endParaRPr lang="en-US" sz="1200" b="0" i="0" u="none" strike="noStrike">
                        <a:effectLst/>
                        <a:latin typeface="Verdana" panose="020B0604030504040204" pitchFamily="34" charset="0"/>
                      </a:endParaRPr>
                    </a:p>
                  </a:txBody>
                  <a:tcPr marL="9009" marR="9009" marT="9009" marB="0" anchor="b"/>
                </a:tc>
                <a:extLst>
                  <a:ext uri="{0D108BD9-81ED-4DB2-BD59-A6C34878D82A}">
                    <a16:rowId xmlns:a16="http://schemas.microsoft.com/office/drawing/2014/main" val="3485875667"/>
                  </a:ext>
                </a:extLst>
              </a:tr>
              <a:tr h="423694">
                <a:tc>
                  <a:txBody>
                    <a:bodyPr/>
                    <a:lstStyle/>
                    <a:p>
                      <a:pPr algn="r" fontAlgn="b"/>
                      <a:r>
                        <a:rPr lang="en-US" sz="1200" u="none" strike="noStrike" dirty="0">
                          <a:effectLst/>
                        </a:rPr>
                        <a:t>8</a:t>
                      </a:r>
                      <a:endParaRPr lang="en-US" sz="1200" b="0" i="0" u="none" strike="noStrike" dirty="0">
                        <a:effectLst/>
                        <a:latin typeface="Verdana" panose="020B0604030504040204" pitchFamily="34" charset="0"/>
                      </a:endParaRPr>
                    </a:p>
                  </a:txBody>
                  <a:tcPr marL="9009" marR="9009" marT="9009" marB="0" anchor="b"/>
                </a:tc>
                <a:tc>
                  <a:txBody>
                    <a:bodyPr/>
                    <a:lstStyle/>
                    <a:p>
                      <a:pPr algn="l" fontAlgn="b"/>
                      <a:r>
                        <a:rPr lang="en-US" sz="1200" u="none" strike="noStrike">
                          <a:effectLst/>
                        </a:rPr>
                        <a:t>Pipe</a:t>
                      </a:r>
                      <a:endParaRPr lang="en-US" sz="1200" b="0" i="0" u="none" strike="noStrike">
                        <a:effectLst/>
                        <a:latin typeface="Verdana" panose="020B0604030504040204" pitchFamily="34" charset="0"/>
                      </a:endParaRPr>
                    </a:p>
                  </a:txBody>
                  <a:tcPr marL="9009" marR="9009" marT="9009" marB="0" anchor="b"/>
                </a:tc>
                <a:tc>
                  <a:txBody>
                    <a:bodyPr/>
                    <a:lstStyle/>
                    <a:p>
                      <a:pPr algn="r" fontAlgn="b"/>
                      <a:r>
                        <a:rPr lang="en-US" sz="1200" u="none" strike="noStrike">
                          <a:effectLst/>
                        </a:rPr>
                        <a:t>8</a:t>
                      </a:r>
                      <a:endParaRPr lang="en-US" sz="1200" b="0" i="0" u="none" strike="noStrike">
                        <a:effectLst/>
                        <a:latin typeface="Verdana" panose="020B0604030504040204" pitchFamily="34" charset="0"/>
                      </a:endParaRPr>
                    </a:p>
                  </a:txBody>
                  <a:tcPr marL="9009" marR="9009" marT="9009" marB="0" anchor="b"/>
                </a:tc>
                <a:tc>
                  <a:txBody>
                    <a:bodyPr/>
                    <a:lstStyle/>
                    <a:p>
                      <a:pPr algn="l" fontAlgn="b"/>
                      <a:r>
                        <a:rPr lang="en-US" sz="1200" u="none" strike="noStrike">
                          <a:effectLst/>
                        </a:rPr>
                        <a:t>Make drone structure</a:t>
                      </a:r>
                      <a:endParaRPr lang="en-US" sz="1200" b="0" i="0" u="none" strike="noStrike">
                        <a:effectLst/>
                        <a:latin typeface="Verdana" panose="020B0604030504040204" pitchFamily="34" charset="0"/>
                      </a:endParaRPr>
                    </a:p>
                  </a:txBody>
                  <a:tcPr marL="9009" marR="9009" marT="9009" marB="0" anchor="b"/>
                </a:tc>
                <a:tc>
                  <a:txBody>
                    <a:bodyPr/>
                    <a:lstStyle/>
                    <a:p>
                      <a:pPr algn="l" fontAlgn="b"/>
                      <a:r>
                        <a:rPr lang="en-US" sz="1200" u="none" strike="noStrike">
                          <a:effectLst/>
                        </a:rPr>
                        <a:t>Design the Structure </a:t>
                      </a:r>
                      <a:endParaRPr lang="en-US" sz="1200" b="0" i="0" u="none" strike="noStrike">
                        <a:effectLst/>
                        <a:latin typeface="Verdana" panose="020B0604030504040204" pitchFamily="34" charset="0"/>
                      </a:endParaRPr>
                    </a:p>
                  </a:txBody>
                  <a:tcPr marL="9009" marR="9009" marT="9009" marB="0" anchor="b"/>
                </a:tc>
                <a:tc>
                  <a:txBody>
                    <a:bodyPr/>
                    <a:lstStyle/>
                    <a:p>
                      <a:pPr algn="l" fontAlgn="b"/>
                      <a:r>
                        <a:rPr lang="en-US" sz="1200" u="none" strike="noStrike">
                          <a:effectLst/>
                        </a:rPr>
                        <a:t>ABS Plastic</a:t>
                      </a:r>
                      <a:endParaRPr lang="en-US" sz="1200" b="0" i="0" u="none" strike="noStrike">
                        <a:effectLst/>
                        <a:latin typeface="Verdana" panose="020B0604030504040204" pitchFamily="34" charset="0"/>
                      </a:endParaRPr>
                    </a:p>
                  </a:txBody>
                  <a:tcPr marL="9009" marR="9009" marT="9009" marB="0" anchor="b"/>
                </a:tc>
                <a:tc>
                  <a:txBody>
                    <a:bodyPr/>
                    <a:lstStyle/>
                    <a:p>
                      <a:pPr algn="l" fontAlgn="b"/>
                      <a:r>
                        <a:rPr lang="en-US" sz="1200" u="none" strike="noStrike">
                          <a:effectLst/>
                        </a:rPr>
                        <a:t>50 feet</a:t>
                      </a:r>
                      <a:endParaRPr lang="en-US" sz="1200" b="0" i="0" u="none" strike="noStrike">
                        <a:effectLst/>
                        <a:latin typeface="Verdana" panose="020B0604030504040204" pitchFamily="34" charset="0"/>
                      </a:endParaRPr>
                    </a:p>
                  </a:txBody>
                  <a:tcPr marL="9009" marR="9009" marT="9009" marB="0" anchor="b"/>
                </a:tc>
                <a:tc>
                  <a:txBody>
                    <a:bodyPr/>
                    <a:lstStyle/>
                    <a:p>
                      <a:pPr algn="r" fontAlgn="b"/>
                      <a:r>
                        <a:rPr lang="en-US" sz="1200" u="none" strike="noStrike">
                          <a:effectLst/>
                        </a:rPr>
                        <a:t>$32.50 </a:t>
                      </a:r>
                      <a:endParaRPr lang="en-US" sz="1200" b="0" i="0" u="none" strike="noStrike">
                        <a:effectLst/>
                        <a:latin typeface="Verdana" panose="020B0604030504040204" pitchFamily="34" charset="0"/>
                      </a:endParaRPr>
                    </a:p>
                  </a:txBody>
                  <a:tcPr marL="9009" marR="9009" marT="9009" marB="0" anchor="b"/>
                </a:tc>
                <a:extLst>
                  <a:ext uri="{0D108BD9-81ED-4DB2-BD59-A6C34878D82A}">
                    <a16:rowId xmlns:a16="http://schemas.microsoft.com/office/drawing/2014/main" val="1088122867"/>
                  </a:ext>
                </a:extLst>
              </a:tr>
              <a:tr h="423694">
                <a:tc>
                  <a:txBody>
                    <a:bodyPr/>
                    <a:lstStyle/>
                    <a:p>
                      <a:pPr algn="r" fontAlgn="b"/>
                      <a:r>
                        <a:rPr lang="en-US" sz="1200" u="none" strike="noStrike">
                          <a:effectLst/>
                        </a:rPr>
                        <a:t>9</a:t>
                      </a:r>
                      <a:endParaRPr lang="en-US" sz="1200" b="0" i="0" u="none" strike="noStrike">
                        <a:effectLst/>
                        <a:latin typeface="Verdana" panose="020B0604030504040204" pitchFamily="34" charset="0"/>
                      </a:endParaRPr>
                    </a:p>
                  </a:txBody>
                  <a:tcPr marL="9009" marR="9009" marT="9009" marB="0" anchor="b"/>
                </a:tc>
                <a:tc>
                  <a:txBody>
                    <a:bodyPr/>
                    <a:lstStyle/>
                    <a:p>
                      <a:pPr algn="l" fontAlgn="b"/>
                      <a:r>
                        <a:rPr lang="en-US" sz="1200" u="none" strike="noStrike">
                          <a:effectLst/>
                        </a:rPr>
                        <a:t>Electric Power Wire</a:t>
                      </a:r>
                      <a:endParaRPr lang="en-US" sz="1200" b="0" i="0" u="none" strike="noStrike">
                        <a:effectLst/>
                        <a:latin typeface="Verdana" panose="020B0604030504040204" pitchFamily="34" charset="0"/>
                      </a:endParaRPr>
                    </a:p>
                  </a:txBody>
                  <a:tcPr marL="9009" marR="9009" marT="9009" marB="0" anchor="b"/>
                </a:tc>
                <a:tc>
                  <a:txBody>
                    <a:bodyPr/>
                    <a:lstStyle/>
                    <a:p>
                      <a:pPr algn="r" fontAlgn="b"/>
                      <a:r>
                        <a:rPr lang="en-US" sz="1200" u="none" strike="noStrike">
                          <a:effectLst/>
                        </a:rPr>
                        <a:t>1</a:t>
                      </a:r>
                      <a:endParaRPr lang="en-US" sz="1200" b="0" i="0" u="none" strike="noStrike">
                        <a:effectLst/>
                        <a:latin typeface="Verdana" panose="020B0604030504040204" pitchFamily="34" charset="0"/>
                      </a:endParaRPr>
                    </a:p>
                  </a:txBody>
                  <a:tcPr marL="9009" marR="9009" marT="9009" marB="0" anchor="b"/>
                </a:tc>
                <a:tc>
                  <a:txBody>
                    <a:bodyPr/>
                    <a:lstStyle/>
                    <a:p>
                      <a:pPr algn="l" fontAlgn="b"/>
                      <a:r>
                        <a:rPr lang="en-US" sz="1200" u="none" strike="noStrike">
                          <a:effectLst/>
                        </a:rPr>
                        <a:t>Provide Power</a:t>
                      </a:r>
                      <a:endParaRPr lang="en-US" sz="1200" b="0" i="0" u="none" strike="noStrike">
                        <a:effectLst/>
                        <a:latin typeface="Verdana" panose="020B0604030504040204" pitchFamily="34" charset="0"/>
                      </a:endParaRPr>
                    </a:p>
                  </a:txBody>
                  <a:tcPr marL="9009" marR="9009" marT="9009" marB="0" anchor="b"/>
                </a:tc>
                <a:tc>
                  <a:txBody>
                    <a:bodyPr/>
                    <a:lstStyle/>
                    <a:p>
                      <a:pPr algn="l" fontAlgn="b"/>
                      <a:r>
                        <a:rPr lang="en-US" sz="1200" u="none" strike="noStrike">
                          <a:effectLst/>
                        </a:rPr>
                        <a:t>Connect the power with the Arduino</a:t>
                      </a:r>
                      <a:endParaRPr lang="en-US" sz="1200" b="0" i="0" u="none" strike="noStrike">
                        <a:effectLst/>
                        <a:latin typeface="Verdana" panose="020B0604030504040204" pitchFamily="34" charset="0"/>
                      </a:endParaRPr>
                    </a:p>
                  </a:txBody>
                  <a:tcPr marL="9009" marR="9009" marT="9009" marB="0" anchor="b"/>
                </a:tc>
                <a:tc>
                  <a:txBody>
                    <a:bodyPr/>
                    <a:lstStyle/>
                    <a:p>
                      <a:pPr algn="l" fontAlgn="b"/>
                      <a:r>
                        <a:rPr lang="en-US" sz="1200" u="none" strike="noStrike">
                          <a:effectLst/>
                        </a:rPr>
                        <a:t>Copper</a:t>
                      </a:r>
                      <a:endParaRPr lang="en-US" sz="1200" b="0" i="0" u="none" strike="noStrike">
                        <a:effectLst/>
                        <a:latin typeface="Verdana" panose="020B0604030504040204" pitchFamily="34" charset="0"/>
                      </a:endParaRPr>
                    </a:p>
                  </a:txBody>
                  <a:tcPr marL="9009" marR="9009" marT="9009" marB="0" anchor="b"/>
                </a:tc>
                <a:tc>
                  <a:txBody>
                    <a:bodyPr/>
                    <a:lstStyle/>
                    <a:p>
                      <a:pPr algn="l" fontAlgn="b"/>
                      <a:r>
                        <a:rPr lang="en-US" sz="1200" u="none" strike="noStrike">
                          <a:effectLst/>
                        </a:rPr>
                        <a:t>10 feet</a:t>
                      </a:r>
                      <a:endParaRPr lang="en-US" sz="1200" b="0" i="0" u="none" strike="noStrike">
                        <a:effectLst/>
                        <a:latin typeface="Verdana" panose="020B0604030504040204" pitchFamily="34" charset="0"/>
                      </a:endParaRPr>
                    </a:p>
                  </a:txBody>
                  <a:tcPr marL="9009" marR="9009" marT="9009" marB="0" anchor="b"/>
                </a:tc>
                <a:tc>
                  <a:txBody>
                    <a:bodyPr/>
                    <a:lstStyle/>
                    <a:p>
                      <a:pPr algn="r" fontAlgn="b"/>
                      <a:r>
                        <a:rPr lang="en-US" sz="1200" u="none" strike="noStrike">
                          <a:effectLst/>
                        </a:rPr>
                        <a:t>$11.96 </a:t>
                      </a:r>
                      <a:endParaRPr lang="en-US" sz="1200" b="0" i="0" u="none" strike="noStrike">
                        <a:effectLst/>
                        <a:latin typeface="Verdana" panose="020B0604030504040204" pitchFamily="34" charset="0"/>
                      </a:endParaRPr>
                    </a:p>
                  </a:txBody>
                  <a:tcPr marL="9009" marR="9009" marT="9009" marB="0" anchor="b"/>
                </a:tc>
                <a:extLst>
                  <a:ext uri="{0D108BD9-81ED-4DB2-BD59-A6C34878D82A}">
                    <a16:rowId xmlns:a16="http://schemas.microsoft.com/office/drawing/2014/main" val="3985862793"/>
                  </a:ext>
                </a:extLst>
              </a:tr>
              <a:tr h="289085">
                <a:tc>
                  <a:txBody>
                    <a:bodyPr/>
                    <a:lstStyle/>
                    <a:p>
                      <a:pPr algn="r" fontAlgn="b"/>
                      <a:r>
                        <a:rPr lang="en-US" sz="1200" u="none" strike="noStrike">
                          <a:effectLst/>
                        </a:rPr>
                        <a:t>10</a:t>
                      </a:r>
                      <a:endParaRPr lang="en-US" sz="1200" b="0" i="0" u="none" strike="noStrike">
                        <a:effectLst/>
                        <a:latin typeface="Verdana" panose="020B0604030504040204" pitchFamily="34" charset="0"/>
                      </a:endParaRPr>
                    </a:p>
                  </a:txBody>
                  <a:tcPr marL="9009" marR="9009" marT="9009" marB="0" anchor="b"/>
                </a:tc>
                <a:tc>
                  <a:txBody>
                    <a:bodyPr/>
                    <a:lstStyle/>
                    <a:p>
                      <a:pPr algn="l" fontAlgn="b"/>
                      <a:r>
                        <a:rPr lang="en-US" sz="1200" u="none" strike="noStrike">
                          <a:effectLst/>
                        </a:rPr>
                        <a:t>Jumper Wires</a:t>
                      </a:r>
                      <a:endParaRPr lang="en-US" sz="1200" b="0" i="0" u="none" strike="noStrike">
                        <a:effectLst/>
                        <a:latin typeface="Verdana" panose="020B0604030504040204" pitchFamily="34" charset="0"/>
                      </a:endParaRPr>
                    </a:p>
                  </a:txBody>
                  <a:tcPr marL="9009" marR="9009" marT="9009" marB="0" anchor="b"/>
                </a:tc>
                <a:tc>
                  <a:txBody>
                    <a:bodyPr/>
                    <a:lstStyle/>
                    <a:p>
                      <a:pPr algn="r" fontAlgn="b"/>
                      <a:r>
                        <a:rPr lang="en-US" sz="1200" u="none" strike="noStrike">
                          <a:effectLst/>
                        </a:rPr>
                        <a:t>4</a:t>
                      </a:r>
                      <a:endParaRPr lang="en-US" sz="1200" b="0" i="0" u="none" strike="noStrike">
                        <a:effectLst/>
                        <a:latin typeface="Verdana" panose="020B0604030504040204" pitchFamily="34" charset="0"/>
                      </a:endParaRPr>
                    </a:p>
                  </a:txBody>
                  <a:tcPr marL="9009" marR="9009" marT="9009" marB="0" anchor="b"/>
                </a:tc>
                <a:tc>
                  <a:txBody>
                    <a:bodyPr/>
                    <a:lstStyle/>
                    <a:p>
                      <a:pPr algn="l" fontAlgn="b"/>
                      <a:r>
                        <a:rPr lang="en-US" sz="1200" u="none" strike="noStrike">
                          <a:effectLst/>
                        </a:rPr>
                        <a:t>Connect between the parts</a:t>
                      </a:r>
                      <a:endParaRPr lang="en-US" sz="1200" b="0" i="0" u="none" strike="noStrike">
                        <a:effectLst/>
                        <a:latin typeface="Verdana" panose="020B0604030504040204" pitchFamily="34" charset="0"/>
                      </a:endParaRPr>
                    </a:p>
                  </a:txBody>
                  <a:tcPr marL="9009" marR="9009" marT="9009" marB="0" anchor="b"/>
                </a:tc>
                <a:tc>
                  <a:txBody>
                    <a:bodyPr/>
                    <a:lstStyle/>
                    <a:p>
                      <a:pPr algn="l" fontAlgn="b"/>
                      <a:r>
                        <a:rPr lang="en-US" sz="1200" u="none" strike="noStrike">
                          <a:effectLst/>
                        </a:rPr>
                        <a:t>Make all the connection for supply</a:t>
                      </a:r>
                      <a:endParaRPr lang="en-US" sz="1200" b="0" i="0" u="none" strike="noStrike">
                        <a:effectLst/>
                        <a:latin typeface="Verdana" panose="020B0604030504040204" pitchFamily="34" charset="0"/>
                      </a:endParaRPr>
                    </a:p>
                  </a:txBody>
                  <a:tcPr marL="9009" marR="9009" marT="9009" marB="0" anchor="b"/>
                </a:tc>
                <a:tc>
                  <a:txBody>
                    <a:bodyPr/>
                    <a:lstStyle/>
                    <a:p>
                      <a:pPr algn="l" fontAlgn="b"/>
                      <a:r>
                        <a:rPr lang="en-US" sz="1200" u="none" strike="noStrike">
                          <a:effectLst/>
                        </a:rPr>
                        <a:t>Copper</a:t>
                      </a:r>
                      <a:endParaRPr lang="en-US" sz="1200" b="0" i="0" u="none" strike="noStrike">
                        <a:effectLst/>
                        <a:latin typeface="Verdana" panose="020B0604030504040204" pitchFamily="34" charset="0"/>
                      </a:endParaRPr>
                    </a:p>
                  </a:txBody>
                  <a:tcPr marL="9009" marR="9009" marT="9009" marB="0" anchor="b"/>
                </a:tc>
                <a:tc>
                  <a:txBody>
                    <a:bodyPr/>
                    <a:lstStyle/>
                    <a:p>
                      <a:pPr algn="l" fontAlgn="b"/>
                      <a:r>
                        <a:rPr lang="en-US" sz="1200" u="none" strike="noStrike">
                          <a:effectLst/>
                        </a:rPr>
                        <a:t>6 x 0.1 in</a:t>
                      </a:r>
                      <a:endParaRPr lang="en-US" sz="1200" b="0" i="0" u="none" strike="noStrike">
                        <a:effectLst/>
                        <a:latin typeface="Verdana" panose="020B0604030504040204" pitchFamily="34" charset="0"/>
                      </a:endParaRPr>
                    </a:p>
                  </a:txBody>
                  <a:tcPr marL="9009" marR="9009" marT="9009" marB="0" anchor="b"/>
                </a:tc>
                <a:tc>
                  <a:txBody>
                    <a:bodyPr/>
                    <a:lstStyle/>
                    <a:p>
                      <a:pPr algn="r" fontAlgn="b"/>
                      <a:r>
                        <a:rPr lang="en-US" sz="1200" u="none" strike="noStrike">
                          <a:effectLst/>
                        </a:rPr>
                        <a:t>$4.00 </a:t>
                      </a:r>
                      <a:endParaRPr lang="en-US" sz="1200" b="0" i="0" u="none" strike="noStrike">
                        <a:effectLst/>
                        <a:latin typeface="Verdana" panose="020B0604030504040204" pitchFamily="34" charset="0"/>
                      </a:endParaRPr>
                    </a:p>
                  </a:txBody>
                  <a:tcPr marL="9009" marR="9009" marT="9009" marB="0" anchor="b"/>
                </a:tc>
                <a:extLst>
                  <a:ext uri="{0D108BD9-81ED-4DB2-BD59-A6C34878D82A}">
                    <a16:rowId xmlns:a16="http://schemas.microsoft.com/office/drawing/2014/main" val="3916446182"/>
                  </a:ext>
                </a:extLst>
              </a:tr>
              <a:tr h="289085">
                <a:tc>
                  <a:txBody>
                    <a:bodyPr/>
                    <a:lstStyle/>
                    <a:p>
                      <a:pPr algn="r" fontAlgn="b"/>
                      <a:r>
                        <a:rPr lang="en-US" sz="1200" u="none" strike="noStrike">
                          <a:effectLst/>
                        </a:rPr>
                        <a:t>11</a:t>
                      </a:r>
                      <a:endParaRPr lang="en-US" sz="1200" b="0" i="0" u="none" strike="noStrike">
                        <a:effectLst/>
                        <a:latin typeface="Verdana" panose="020B0604030504040204" pitchFamily="34" charset="0"/>
                      </a:endParaRPr>
                    </a:p>
                  </a:txBody>
                  <a:tcPr marL="9009" marR="9009" marT="9009" marB="0" anchor="b"/>
                </a:tc>
                <a:tc>
                  <a:txBody>
                    <a:bodyPr/>
                    <a:lstStyle/>
                    <a:p>
                      <a:pPr algn="l" fontAlgn="b"/>
                      <a:r>
                        <a:rPr lang="en-US" sz="1200" u="none" strike="noStrike">
                          <a:effectLst/>
                        </a:rPr>
                        <a:t>Wheels</a:t>
                      </a:r>
                      <a:endParaRPr lang="en-US" sz="1200" b="0" i="0" u="none" strike="noStrike">
                        <a:effectLst/>
                        <a:latin typeface="Verdana" panose="020B0604030504040204" pitchFamily="34" charset="0"/>
                      </a:endParaRPr>
                    </a:p>
                  </a:txBody>
                  <a:tcPr marL="9009" marR="9009" marT="9009" marB="0" anchor="b"/>
                </a:tc>
                <a:tc>
                  <a:txBody>
                    <a:bodyPr/>
                    <a:lstStyle/>
                    <a:p>
                      <a:pPr algn="r" fontAlgn="b"/>
                      <a:r>
                        <a:rPr lang="en-US" sz="1200" u="none" strike="noStrike">
                          <a:effectLst/>
                        </a:rPr>
                        <a:t>2</a:t>
                      </a:r>
                      <a:endParaRPr lang="en-US" sz="1200" b="0" i="0" u="none" strike="noStrike">
                        <a:effectLst/>
                        <a:latin typeface="Verdana" panose="020B0604030504040204" pitchFamily="34" charset="0"/>
                      </a:endParaRPr>
                    </a:p>
                  </a:txBody>
                  <a:tcPr marL="9009" marR="9009" marT="9009" marB="0" anchor="b"/>
                </a:tc>
                <a:tc>
                  <a:txBody>
                    <a:bodyPr/>
                    <a:lstStyle/>
                    <a:p>
                      <a:pPr algn="l" fontAlgn="b"/>
                      <a:r>
                        <a:rPr lang="en-US" sz="1200" u="none" strike="noStrike">
                          <a:effectLst/>
                        </a:rPr>
                        <a:t>To move the device</a:t>
                      </a:r>
                      <a:endParaRPr lang="en-US" sz="1200" b="0" i="0" u="none" strike="noStrike">
                        <a:effectLst/>
                        <a:latin typeface="Verdana" panose="020B0604030504040204" pitchFamily="34" charset="0"/>
                      </a:endParaRPr>
                    </a:p>
                  </a:txBody>
                  <a:tcPr marL="9009" marR="9009" marT="9009" marB="0" anchor="b"/>
                </a:tc>
                <a:tc>
                  <a:txBody>
                    <a:bodyPr/>
                    <a:lstStyle/>
                    <a:p>
                      <a:pPr algn="l" fontAlgn="b"/>
                      <a:r>
                        <a:rPr lang="en-US" sz="1200" u="none" strike="noStrike">
                          <a:effectLst/>
                        </a:rPr>
                        <a:t>Assist in moving by reducing friction</a:t>
                      </a:r>
                      <a:endParaRPr lang="en-US" sz="1200" b="0" i="0" u="none" strike="noStrike">
                        <a:effectLst/>
                        <a:latin typeface="Verdana" panose="020B0604030504040204" pitchFamily="34" charset="0"/>
                      </a:endParaRPr>
                    </a:p>
                  </a:txBody>
                  <a:tcPr marL="9009" marR="9009" marT="9009" marB="0" anchor="b"/>
                </a:tc>
                <a:tc>
                  <a:txBody>
                    <a:bodyPr/>
                    <a:lstStyle/>
                    <a:p>
                      <a:pPr algn="l" fontAlgn="b"/>
                      <a:r>
                        <a:rPr lang="en-US" sz="1200" u="none" strike="noStrike">
                          <a:effectLst/>
                        </a:rPr>
                        <a:t>Rubber</a:t>
                      </a:r>
                      <a:endParaRPr lang="en-US" sz="1200" b="0" i="0" u="none" strike="noStrike">
                        <a:effectLst/>
                        <a:latin typeface="Verdana" panose="020B0604030504040204" pitchFamily="34" charset="0"/>
                      </a:endParaRPr>
                    </a:p>
                  </a:txBody>
                  <a:tcPr marL="9009" marR="9009" marT="9009" marB="0" anchor="b"/>
                </a:tc>
                <a:tc>
                  <a:txBody>
                    <a:bodyPr/>
                    <a:lstStyle/>
                    <a:p>
                      <a:pPr algn="l" fontAlgn="b"/>
                      <a:r>
                        <a:rPr lang="en-US" sz="1200" u="none" strike="noStrike">
                          <a:effectLst/>
                        </a:rPr>
                        <a:t>6 in </a:t>
                      </a:r>
                      <a:endParaRPr lang="en-US" sz="1200" b="0" i="0" u="none" strike="noStrike">
                        <a:effectLst/>
                        <a:latin typeface="Verdana" panose="020B0604030504040204" pitchFamily="34" charset="0"/>
                      </a:endParaRPr>
                    </a:p>
                  </a:txBody>
                  <a:tcPr marL="9009" marR="9009" marT="9009" marB="0" anchor="b"/>
                </a:tc>
                <a:tc>
                  <a:txBody>
                    <a:bodyPr/>
                    <a:lstStyle/>
                    <a:p>
                      <a:pPr algn="r" fontAlgn="b"/>
                      <a:r>
                        <a:rPr lang="en-US" sz="1200" u="none" strike="noStrike">
                          <a:effectLst/>
                        </a:rPr>
                        <a:t>$2.45 </a:t>
                      </a:r>
                      <a:endParaRPr lang="en-US" sz="1200" b="0" i="0" u="none" strike="noStrike">
                        <a:effectLst/>
                        <a:latin typeface="Verdana" panose="020B0604030504040204" pitchFamily="34" charset="0"/>
                      </a:endParaRPr>
                    </a:p>
                  </a:txBody>
                  <a:tcPr marL="9009" marR="9009" marT="9009" marB="0" anchor="b"/>
                </a:tc>
                <a:extLst>
                  <a:ext uri="{0D108BD9-81ED-4DB2-BD59-A6C34878D82A}">
                    <a16:rowId xmlns:a16="http://schemas.microsoft.com/office/drawing/2014/main" val="3833466349"/>
                  </a:ext>
                </a:extLst>
              </a:tr>
              <a:tr h="216227">
                <a:tc>
                  <a:txBody>
                    <a:bodyPr/>
                    <a:lstStyle/>
                    <a:p>
                      <a:pPr algn="r" fontAlgn="b"/>
                      <a:r>
                        <a:rPr lang="en-US" sz="1200" u="none" strike="noStrike">
                          <a:effectLst/>
                        </a:rPr>
                        <a:t>12</a:t>
                      </a:r>
                      <a:endParaRPr lang="en-US" sz="1200" b="0" i="0" u="none" strike="noStrike">
                        <a:effectLst/>
                        <a:latin typeface="Verdana" panose="020B0604030504040204" pitchFamily="34" charset="0"/>
                      </a:endParaRPr>
                    </a:p>
                  </a:txBody>
                  <a:tcPr marL="9009" marR="9009" marT="9009" marB="0" anchor="b"/>
                </a:tc>
                <a:tc>
                  <a:txBody>
                    <a:bodyPr/>
                    <a:lstStyle/>
                    <a:p>
                      <a:pPr algn="l" fontAlgn="b"/>
                      <a:r>
                        <a:rPr lang="en-US" sz="1200" u="none" strike="noStrike">
                          <a:effectLst/>
                        </a:rPr>
                        <a:t>Propeller</a:t>
                      </a:r>
                      <a:endParaRPr lang="en-US" sz="1200" b="0" i="0" u="none" strike="noStrike">
                        <a:effectLst/>
                        <a:latin typeface="Verdana" panose="020B0604030504040204" pitchFamily="34" charset="0"/>
                      </a:endParaRPr>
                    </a:p>
                  </a:txBody>
                  <a:tcPr marL="9009" marR="9009" marT="9009" marB="0" anchor="b"/>
                </a:tc>
                <a:tc>
                  <a:txBody>
                    <a:bodyPr/>
                    <a:lstStyle/>
                    <a:p>
                      <a:pPr algn="r" fontAlgn="b"/>
                      <a:r>
                        <a:rPr lang="en-US" sz="1200" u="none" strike="noStrike">
                          <a:effectLst/>
                        </a:rPr>
                        <a:t>10</a:t>
                      </a:r>
                      <a:endParaRPr lang="en-US" sz="1200" b="0" i="0" u="none" strike="noStrike">
                        <a:effectLst/>
                        <a:latin typeface="Verdana" panose="020B0604030504040204" pitchFamily="34" charset="0"/>
                      </a:endParaRPr>
                    </a:p>
                  </a:txBody>
                  <a:tcPr marL="9009" marR="9009" marT="9009" marB="0" anchor="b"/>
                </a:tc>
                <a:tc>
                  <a:txBody>
                    <a:bodyPr/>
                    <a:lstStyle/>
                    <a:p>
                      <a:pPr algn="l" fontAlgn="b"/>
                      <a:r>
                        <a:rPr lang="en-US" sz="1200" u="none" strike="noStrike">
                          <a:effectLst/>
                        </a:rPr>
                        <a:t>Rotate the Propellers</a:t>
                      </a:r>
                      <a:endParaRPr lang="en-US" sz="1200" b="0" i="0" u="none" strike="noStrike">
                        <a:effectLst/>
                        <a:latin typeface="Verdana" panose="020B0604030504040204" pitchFamily="34" charset="0"/>
                      </a:endParaRPr>
                    </a:p>
                  </a:txBody>
                  <a:tcPr marL="9009" marR="9009" marT="9009" marB="0" anchor="b"/>
                </a:tc>
                <a:tc>
                  <a:txBody>
                    <a:bodyPr/>
                    <a:lstStyle/>
                    <a:p>
                      <a:pPr algn="l" fontAlgn="b"/>
                      <a:r>
                        <a:rPr lang="en-US" sz="1200" u="none" strike="noStrike">
                          <a:effectLst/>
                        </a:rPr>
                        <a:t>Lift the drone with the propeller</a:t>
                      </a:r>
                      <a:endParaRPr lang="en-US" sz="1200" b="0" i="0" u="none" strike="noStrike">
                        <a:effectLst/>
                        <a:latin typeface="Verdana" panose="020B0604030504040204" pitchFamily="34" charset="0"/>
                      </a:endParaRPr>
                    </a:p>
                  </a:txBody>
                  <a:tcPr marL="9009" marR="9009" marT="9009" marB="0" anchor="b"/>
                </a:tc>
                <a:tc>
                  <a:txBody>
                    <a:bodyPr/>
                    <a:lstStyle/>
                    <a:p>
                      <a:pPr algn="l" fontAlgn="b"/>
                      <a:r>
                        <a:rPr lang="en-US" sz="1200" u="none" strike="noStrike">
                          <a:effectLst/>
                        </a:rPr>
                        <a:t>Plastic</a:t>
                      </a:r>
                      <a:endParaRPr lang="en-US" sz="1200" b="0" i="0" u="none" strike="noStrike">
                        <a:effectLst/>
                        <a:latin typeface="Verdana" panose="020B0604030504040204" pitchFamily="34" charset="0"/>
                      </a:endParaRPr>
                    </a:p>
                  </a:txBody>
                  <a:tcPr marL="9009" marR="9009" marT="9009" marB="0" anchor="b"/>
                </a:tc>
                <a:tc>
                  <a:txBody>
                    <a:bodyPr/>
                    <a:lstStyle/>
                    <a:p>
                      <a:pPr algn="l" fontAlgn="b"/>
                      <a:r>
                        <a:rPr lang="en-US" sz="1200" u="none" strike="noStrike">
                          <a:effectLst/>
                        </a:rPr>
                        <a:t>4 in x 2 in</a:t>
                      </a:r>
                      <a:endParaRPr lang="en-US" sz="1200" b="0" i="0" u="none" strike="noStrike">
                        <a:effectLst/>
                        <a:latin typeface="Verdana" panose="020B0604030504040204" pitchFamily="34" charset="0"/>
                      </a:endParaRPr>
                    </a:p>
                  </a:txBody>
                  <a:tcPr marL="9009" marR="9009" marT="9009" marB="0" anchor="b"/>
                </a:tc>
                <a:tc>
                  <a:txBody>
                    <a:bodyPr/>
                    <a:lstStyle/>
                    <a:p>
                      <a:pPr algn="r" fontAlgn="b"/>
                      <a:r>
                        <a:rPr lang="en-US" sz="1200" u="none" strike="noStrike">
                          <a:effectLst/>
                        </a:rPr>
                        <a:t>$30.55 </a:t>
                      </a:r>
                      <a:endParaRPr lang="en-US" sz="1200" b="0" i="0" u="none" strike="noStrike">
                        <a:effectLst/>
                        <a:latin typeface="Verdana" panose="020B0604030504040204" pitchFamily="34" charset="0"/>
                      </a:endParaRPr>
                    </a:p>
                  </a:txBody>
                  <a:tcPr marL="9009" marR="9009" marT="9009" marB="0" anchor="b"/>
                </a:tc>
                <a:extLst>
                  <a:ext uri="{0D108BD9-81ED-4DB2-BD59-A6C34878D82A}">
                    <a16:rowId xmlns:a16="http://schemas.microsoft.com/office/drawing/2014/main" val="2551763576"/>
                  </a:ext>
                </a:extLst>
              </a:tr>
              <a:tr h="423694">
                <a:tc>
                  <a:txBody>
                    <a:bodyPr/>
                    <a:lstStyle/>
                    <a:p>
                      <a:pPr algn="r" fontAlgn="b"/>
                      <a:r>
                        <a:rPr lang="en-US" sz="1200" u="none" strike="noStrike">
                          <a:effectLst/>
                        </a:rPr>
                        <a:t>13</a:t>
                      </a:r>
                      <a:endParaRPr lang="en-US" sz="1200" b="0" i="0" u="none" strike="noStrike">
                        <a:effectLst/>
                        <a:latin typeface="Verdana" panose="020B0604030504040204" pitchFamily="34" charset="0"/>
                      </a:endParaRPr>
                    </a:p>
                  </a:txBody>
                  <a:tcPr marL="9009" marR="9009" marT="9009" marB="0" anchor="b"/>
                </a:tc>
                <a:tc>
                  <a:txBody>
                    <a:bodyPr/>
                    <a:lstStyle/>
                    <a:p>
                      <a:pPr algn="l" fontAlgn="b"/>
                      <a:r>
                        <a:rPr lang="en-US" sz="1200" u="none" strike="noStrike">
                          <a:effectLst/>
                        </a:rPr>
                        <a:t>Brushes</a:t>
                      </a:r>
                      <a:endParaRPr lang="en-US" sz="1200" b="0" i="0" u="none" strike="noStrike">
                        <a:effectLst/>
                        <a:latin typeface="Verdana" panose="020B0604030504040204" pitchFamily="34" charset="0"/>
                      </a:endParaRPr>
                    </a:p>
                  </a:txBody>
                  <a:tcPr marL="9009" marR="9009" marT="9009" marB="0" anchor="b"/>
                </a:tc>
                <a:tc>
                  <a:txBody>
                    <a:bodyPr/>
                    <a:lstStyle/>
                    <a:p>
                      <a:pPr algn="r" fontAlgn="b"/>
                      <a:r>
                        <a:rPr lang="en-US" sz="1200" u="none" strike="noStrike">
                          <a:effectLst/>
                        </a:rPr>
                        <a:t>2</a:t>
                      </a:r>
                      <a:endParaRPr lang="en-US" sz="1200" b="0" i="0" u="none" strike="noStrike">
                        <a:effectLst/>
                        <a:latin typeface="Verdana" panose="020B0604030504040204" pitchFamily="34" charset="0"/>
                      </a:endParaRPr>
                    </a:p>
                  </a:txBody>
                  <a:tcPr marL="9009" marR="9009" marT="9009" marB="0" anchor="b"/>
                </a:tc>
                <a:tc>
                  <a:txBody>
                    <a:bodyPr/>
                    <a:lstStyle/>
                    <a:p>
                      <a:pPr algn="l" fontAlgn="b"/>
                      <a:r>
                        <a:rPr lang="en-US" sz="1200" u="none" strike="noStrike">
                          <a:effectLst/>
                        </a:rPr>
                        <a:t>Clean the boards</a:t>
                      </a:r>
                      <a:endParaRPr lang="en-US" sz="1200" b="0" i="0" u="none" strike="noStrike">
                        <a:effectLst/>
                        <a:latin typeface="Verdana" panose="020B0604030504040204" pitchFamily="34" charset="0"/>
                      </a:endParaRPr>
                    </a:p>
                  </a:txBody>
                  <a:tcPr marL="9009" marR="9009" marT="9009" marB="0" anchor="b"/>
                </a:tc>
                <a:tc>
                  <a:txBody>
                    <a:bodyPr/>
                    <a:lstStyle/>
                    <a:p>
                      <a:pPr algn="l" fontAlgn="b"/>
                      <a:r>
                        <a:rPr lang="en-US" sz="1200" u="none" strike="noStrike">
                          <a:effectLst/>
                        </a:rPr>
                        <a:t>Rotate and clean the water from board</a:t>
                      </a:r>
                      <a:endParaRPr lang="en-US" sz="1200" b="0" i="0" u="none" strike="noStrike">
                        <a:effectLst/>
                        <a:latin typeface="Verdana" panose="020B0604030504040204" pitchFamily="34" charset="0"/>
                      </a:endParaRPr>
                    </a:p>
                  </a:txBody>
                  <a:tcPr marL="9009" marR="9009" marT="9009" marB="0" anchor="b"/>
                </a:tc>
                <a:tc>
                  <a:txBody>
                    <a:bodyPr/>
                    <a:lstStyle/>
                    <a:p>
                      <a:pPr algn="l" fontAlgn="b"/>
                      <a:r>
                        <a:rPr lang="en-US" sz="1200" u="none" strike="noStrike">
                          <a:effectLst/>
                        </a:rPr>
                        <a:t>Fabric</a:t>
                      </a:r>
                      <a:endParaRPr lang="en-US" sz="1200" b="0" i="0" u="none" strike="noStrike">
                        <a:effectLst/>
                        <a:latin typeface="Verdana" panose="020B0604030504040204" pitchFamily="34" charset="0"/>
                      </a:endParaRPr>
                    </a:p>
                  </a:txBody>
                  <a:tcPr marL="9009" marR="9009" marT="9009" marB="0" anchor="b"/>
                </a:tc>
                <a:tc>
                  <a:txBody>
                    <a:bodyPr/>
                    <a:lstStyle/>
                    <a:p>
                      <a:pPr algn="l" fontAlgn="b"/>
                      <a:r>
                        <a:rPr lang="en-US" sz="1200" u="none" strike="noStrike">
                          <a:effectLst/>
                        </a:rPr>
                        <a:t>4 in x 2 in</a:t>
                      </a:r>
                      <a:endParaRPr lang="en-US" sz="1200" b="0" i="0" u="none" strike="noStrike">
                        <a:effectLst/>
                        <a:latin typeface="Verdana" panose="020B0604030504040204" pitchFamily="34" charset="0"/>
                      </a:endParaRPr>
                    </a:p>
                  </a:txBody>
                  <a:tcPr marL="9009" marR="9009" marT="9009" marB="0" anchor="b"/>
                </a:tc>
                <a:tc>
                  <a:txBody>
                    <a:bodyPr/>
                    <a:lstStyle/>
                    <a:p>
                      <a:pPr algn="r" fontAlgn="b"/>
                      <a:r>
                        <a:rPr lang="en-US" sz="1200" u="none" strike="noStrike">
                          <a:effectLst/>
                        </a:rPr>
                        <a:t>$12.20 </a:t>
                      </a:r>
                      <a:endParaRPr lang="en-US" sz="1200" b="0" i="0" u="none" strike="noStrike">
                        <a:effectLst/>
                        <a:latin typeface="Verdana" panose="020B0604030504040204" pitchFamily="34" charset="0"/>
                      </a:endParaRPr>
                    </a:p>
                  </a:txBody>
                  <a:tcPr marL="9009" marR="9009" marT="9009" marB="0" anchor="b"/>
                </a:tc>
                <a:extLst>
                  <a:ext uri="{0D108BD9-81ED-4DB2-BD59-A6C34878D82A}">
                    <a16:rowId xmlns:a16="http://schemas.microsoft.com/office/drawing/2014/main" val="2032466398"/>
                  </a:ext>
                </a:extLst>
              </a:tr>
              <a:tr h="216227">
                <a:tc>
                  <a:txBody>
                    <a:bodyPr/>
                    <a:lstStyle/>
                    <a:p>
                      <a:pPr algn="r" fontAlgn="b"/>
                      <a:r>
                        <a:rPr lang="en-US" sz="1200" u="none" strike="noStrike">
                          <a:effectLst/>
                        </a:rPr>
                        <a:t>14</a:t>
                      </a:r>
                      <a:endParaRPr lang="en-US" sz="1200" b="0" i="0" u="none" strike="noStrike">
                        <a:effectLst/>
                        <a:latin typeface="Verdana" panose="020B0604030504040204" pitchFamily="34" charset="0"/>
                      </a:endParaRPr>
                    </a:p>
                  </a:txBody>
                  <a:tcPr marL="9009" marR="9009" marT="9009" marB="0" anchor="b"/>
                </a:tc>
                <a:tc>
                  <a:txBody>
                    <a:bodyPr/>
                    <a:lstStyle/>
                    <a:p>
                      <a:pPr algn="l" fontAlgn="b"/>
                      <a:r>
                        <a:rPr lang="en-US" sz="1200" u="none" strike="noStrike">
                          <a:effectLst/>
                        </a:rPr>
                        <a:t>Nozzles</a:t>
                      </a:r>
                      <a:endParaRPr lang="en-US" sz="1200" b="0" i="0" u="none" strike="noStrike">
                        <a:effectLst/>
                        <a:latin typeface="Verdana" panose="020B0604030504040204" pitchFamily="34" charset="0"/>
                      </a:endParaRPr>
                    </a:p>
                  </a:txBody>
                  <a:tcPr marL="9009" marR="9009" marT="9009" marB="0" anchor="b"/>
                </a:tc>
                <a:tc>
                  <a:txBody>
                    <a:bodyPr/>
                    <a:lstStyle/>
                    <a:p>
                      <a:pPr algn="r" fontAlgn="b"/>
                      <a:r>
                        <a:rPr lang="en-US" sz="1200" u="none" strike="noStrike">
                          <a:effectLst/>
                        </a:rPr>
                        <a:t>5</a:t>
                      </a:r>
                      <a:endParaRPr lang="en-US" sz="1200" b="0" i="0" u="none" strike="noStrike">
                        <a:effectLst/>
                        <a:latin typeface="Verdana" panose="020B0604030504040204" pitchFamily="34" charset="0"/>
                      </a:endParaRPr>
                    </a:p>
                  </a:txBody>
                  <a:tcPr marL="9009" marR="9009" marT="9009" marB="0" anchor="b"/>
                </a:tc>
                <a:tc>
                  <a:txBody>
                    <a:bodyPr/>
                    <a:lstStyle/>
                    <a:p>
                      <a:pPr algn="l" fontAlgn="b"/>
                      <a:r>
                        <a:rPr lang="en-US" sz="1200" u="none" strike="noStrike">
                          <a:effectLst/>
                        </a:rPr>
                        <a:t>Shower the water</a:t>
                      </a:r>
                      <a:endParaRPr lang="en-US" sz="1200" b="0" i="0" u="none" strike="noStrike">
                        <a:effectLst/>
                        <a:latin typeface="Verdana" panose="020B0604030504040204" pitchFamily="34" charset="0"/>
                      </a:endParaRPr>
                    </a:p>
                  </a:txBody>
                  <a:tcPr marL="9009" marR="9009" marT="9009" marB="0" anchor="b"/>
                </a:tc>
                <a:tc>
                  <a:txBody>
                    <a:bodyPr/>
                    <a:lstStyle/>
                    <a:p>
                      <a:pPr algn="l" fontAlgn="b"/>
                      <a:r>
                        <a:rPr lang="en-US" sz="1200" u="none" strike="noStrike">
                          <a:effectLst/>
                        </a:rPr>
                        <a:t>Throw water on the boards</a:t>
                      </a:r>
                      <a:endParaRPr lang="en-US" sz="1200" b="0" i="0" u="none" strike="noStrike">
                        <a:effectLst/>
                        <a:latin typeface="Verdana" panose="020B0604030504040204" pitchFamily="34" charset="0"/>
                      </a:endParaRPr>
                    </a:p>
                  </a:txBody>
                  <a:tcPr marL="9009" marR="9009" marT="9009" marB="0" anchor="b"/>
                </a:tc>
                <a:tc>
                  <a:txBody>
                    <a:bodyPr/>
                    <a:lstStyle/>
                    <a:p>
                      <a:pPr algn="l" fontAlgn="b"/>
                      <a:r>
                        <a:rPr lang="en-US" sz="1200" u="none" strike="noStrike">
                          <a:effectLst/>
                        </a:rPr>
                        <a:t>Steel</a:t>
                      </a:r>
                      <a:endParaRPr lang="en-US" sz="1200" b="0" i="0" u="none" strike="noStrike">
                        <a:effectLst/>
                        <a:latin typeface="Verdana" panose="020B0604030504040204" pitchFamily="34" charset="0"/>
                      </a:endParaRPr>
                    </a:p>
                  </a:txBody>
                  <a:tcPr marL="9009" marR="9009" marT="9009" marB="0" anchor="b"/>
                </a:tc>
                <a:tc>
                  <a:txBody>
                    <a:bodyPr/>
                    <a:lstStyle/>
                    <a:p>
                      <a:pPr algn="l" fontAlgn="b"/>
                      <a:r>
                        <a:rPr lang="en-US" sz="1200" u="none" strike="noStrike">
                          <a:effectLst/>
                        </a:rPr>
                        <a:t>3 in</a:t>
                      </a:r>
                      <a:endParaRPr lang="en-US" sz="1200" b="0" i="0" u="none" strike="noStrike">
                        <a:effectLst/>
                        <a:latin typeface="Verdana" panose="020B0604030504040204" pitchFamily="34" charset="0"/>
                      </a:endParaRPr>
                    </a:p>
                  </a:txBody>
                  <a:tcPr marL="9009" marR="9009" marT="9009" marB="0" anchor="b"/>
                </a:tc>
                <a:tc>
                  <a:txBody>
                    <a:bodyPr/>
                    <a:lstStyle/>
                    <a:p>
                      <a:pPr algn="r" fontAlgn="b"/>
                      <a:r>
                        <a:rPr lang="en-US" sz="1200" u="none" strike="noStrike">
                          <a:effectLst/>
                        </a:rPr>
                        <a:t>$20.10 </a:t>
                      </a:r>
                      <a:endParaRPr lang="en-US" sz="1200" b="0" i="0" u="none" strike="noStrike">
                        <a:effectLst/>
                        <a:latin typeface="Verdana" panose="020B0604030504040204" pitchFamily="34" charset="0"/>
                      </a:endParaRPr>
                    </a:p>
                  </a:txBody>
                  <a:tcPr marL="9009" marR="9009" marT="9009" marB="0" anchor="b"/>
                </a:tc>
                <a:extLst>
                  <a:ext uri="{0D108BD9-81ED-4DB2-BD59-A6C34878D82A}">
                    <a16:rowId xmlns:a16="http://schemas.microsoft.com/office/drawing/2014/main" val="12384994"/>
                  </a:ext>
                </a:extLst>
              </a:tr>
              <a:tr h="216227">
                <a:tc>
                  <a:txBody>
                    <a:bodyPr/>
                    <a:lstStyle/>
                    <a:p>
                      <a:pPr algn="r" fontAlgn="b"/>
                      <a:r>
                        <a:rPr lang="en-US" sz="1200" u="none" strike="noStrike">
                          <a:effectLst/>
                        </a:rPr>
                        <a:t>15</a:t>
                      </a:r>
                      <a:endParaRPr lang="en-US" sz="1200" b="0" i="0" u="none" strike="noStrike">
                        <a:effectLst/>
                        <a:latin typeface="Verdana" panose="020B0604030504040204" pitchFamily="34" charset="0"/>
                      </a:endParaRPr>
                    </a:p>
                  </a:txBody>
                  <a:tcPr marL="9009" marR="9009" marT="9009" marB="0" anchor="b"/>
                </a:tc>
                <a:tc>
                  <a:txBody>
                    <a:bodyPr/>
                    <a:lstStyle/>
                    <a:p>
                      <a:pPr algn="l" fontAlgn="b"/>
                      <a:r>
                        <a:rPr lang="en-US" sz="1200" u="none" strike="noStrike">
                          <a:effectLst/>
                        </a:rPr>
                        <a:t>Reel</a:t>
                      </a:r>
                      <a:endParaRPr lang="en-US" sz="1200" b="0" i="0" u="none" strike="noStrike">
                        <a:effectLst/>
                        <a:latin typeface="Verdana" panose="020B0604030504040204" pitchFamily="34" charset="0"/>
                      </a:endParaRPr>
                    </a:p>
                  </a:txBody>
                  <a:tcPr marL="9009" marR="9009" marT="9009" marB="0" anchor="b"/>
                </a:tc>
                <a:tc>
                  <a:txBody>
                    <a:bodyPr/>
                    <a:lstStyle/>
                    <a:p>
                      <a:pPr algn="r" fontAlgn="b"/>
                      <a:r>
                        <a:rPr lang="en-US" sz="1200" u="none" strike="noStrike">
                          <a:effectLst/>
                        </a:rPr>
                        <a:t>1</a:t>
                      </a:r>
                      <a:endParaRPr lang="en-US" sz="1200" b="0" i="0" u="none" strike="noStrike">
                        <a:effectLst/>
                        <a:latin typeface="Verdana" panose="020B0604030504040204" pitchFamily="34" charset="0"/>
                      </a:endParaRPr>
                    </a:p>
                  </a:txBody>
                  <a:tcPr marL="9009" marR="9009" marT="9009" marB="0" anchor="b"/>
                </a:tc>
                <a:tc>
                  <a:txBody>
                    <a:bodyPr/>
                    <a:lstStyle/>
                    <a:p>
                      <a:pPr algn="l" fontAlgn="b"/>
                      <a:r>
                        <a:rPr lang="en-US" sz="1200" u="none" strike="noStrike">
                          <a:effectLst/>
                        </a:rPr>
                        <a:t>Rotate quickly </a:t>
                      </a:r>
                      <a:endParaRPr lang="en-US" sz="1200" b="0" i="0" u="none" strike="noStrike">
                        <a:effectLst/>
                        <a:latin typeface="Verdana" panose="020B0604030504040204" pitchFamily="34" charset="0"/>
                      </a:endParaRPr>
                    </a:p>
                  </a:txBody>
                  <a:tcPr marL="9009" marR="9009" marT="9009" marB="0" anchor="b"/>
                </a:tc>
                <a:tc>
                  <a:txBody>
                    <a:bodyPr/>
                    <a:lstStyle/>
                    <a:p>
                      <a:pPr algn="l" fontAlgn="b"/>
                      <a:r>
                        <a:rPr lang="en-US" sz="1200" u="none" strike="noStrike">
                          <a:effectLst/>
                        </a:rPr>
                        <a:t>Provide Failsafe operation</a:t>
                      </a:r>
                      <a:endParaRPr lang="en-US" sz="1200" b="0" i="0" u="none" strike="noStrike">
                        <a:effectLst/>
                        <a:latin typeface="Verdana" panose="020B0604030504040204" pitchFamily="34" charset="0"/>
                      </a:endParaRPr>
                    </a:p>
                  </a:txBody>
                  <a:tcPr marL="9009" marR="9009" marT="9009" marB="0" anchor="b"/>
                </a:tc>
                <a:tc>
                  <a:txBody>
                    <a:bodyPr/>
                    <a:lstStyle/>
                    <a:p>
                      <a:pPr algn="l" fontAlgn="b"/>
                      <a:r>
                        <a:rPr lang="en-US" sz="1200" u="none" strike="noStrike">
                          <a:effectLst/>
                        </a:rPr>
                        <a:t>Steel</a:t>
                      </a:r>
                      <a:endParaRPr lang="en-US" sz="1200" b="0" i="0" u="none" strike="noStrike">
                        <a:effectLst/>
                        <a:latin typeface="Verdana" panose="020B0604030504040204" pitchFamily="34" charset="0"/>
                      </a:endParaRPr>
                    </a:p>
                  </a:txBody>
                  <a:tcPr marL="9009" marR="9009" marT="9009" marB="0" anchor="b"/>
                </a:tc>
                <a:tc>
                  <a:txBody>
                    <a:bodyPr/>
                    <a:lstStyle/>
                    <a:p>
                      <a:pPr algn="l" fontAlgn="b"/>
                      <a:r>
                        <a:rPr lang="en-US" sz="1200" u="none" strike="noStrike">
                          <a:effectLst/>
                        </a:rPr>
                        <a:t>20 in x 15 in</a:t>
                      </a:r>
                      <a:endParaRPr lang="en-US" sz="1200" b="0" i="0" u="none" strike="noStrike">
                        <a:effectLst/>
                        <a:latin typeface="Verdana" panose="020B0604030504040204" pitchFamily="34" charset="0"/>
                      </a:endParaRPr>
                    </a:p>
                  </a:txBody>
                  <a:tcPr marL="9009" marR="9009" marT="9009" marB="0" anchor="b"/>
                </a:tc>
                <a:tc>
                  <a:txBody>
                    <a:bodyPr/>
                    <a:lstStyle/>
                    <a:p>
                      <a:pPr algn="r" fontAlgn="b"/>
                      <a:r>
                        <a:rPr lang="en-US" sz="1200" u="none" strike="noStrike">
                          <a:effectLst/>
                        </a:rPr>
                        <a:t>$50.00 </a:t>
                      </a:r>
                      <a:endParaRPr lang="en-US" sz="1200" b="0" i="0" u="none" strike="noStrike">
                        <a:effectLst/>
                        <a:latin typeface="Verdana" panose="020B0604030504040204" pitchFamily="34" charset="0"/>
                      </a:endParaRPr>
                    </a:p>
                  </a:txBody>
                  <a:tcPr marL="9009" marR="9009" marT="9009" marB="0" anchor="b"/>
                </a:tc>
                <a:extLst>
                  <a:ext uri="{0D108BD9-81ED-4DB2-BD59-A6C34878D82A}">
                    <a16:rowId xmlns:a16="http://schemas.microsoft.com/office/drawing/2014/main" val="3261339974"/>
                  </a:ext>
                </a:extLst>
              </a:tr>
              <a:tr h="423694">
                <a:tc>
                  <a:txBody>
                    <a:bodyPr/>
                    <a:lstStyle/>
                    <a:p>
                      <a:pPr algn="r" fontAlgn="b"/>
                      <a:r>
                        <a:rPr lang="en-US" sz="1200" u="none" strike="noStrike">
                          <a:effectLst/>
                        </a:rPr>
                        <a:t>16</a:t>
                      </a:r>
                      <a:endParaRPr lang="en-US" sz="1200" b="0" i="0" u="none" strike="noStrike">
                        <a:effectLst/>
                        <a:latin typeface="Verdana" panose="020B0604030504040204" pitchFamily="34" charset="0"/>
                      </a:endParaRPr>
                    </a:p>
                  </a:txBody>
                  <a:tcPr marL="9009" marR="9009" marT="9009" marB="0" anchor="b"/>
                </a:tc>
                <a:tc>
                  <a:txBody>
                    <a:bodyPr/>
                    <a:lstStyle/>
                    <a:p>
                      <a:pPr algn="l" fontAlgn="b"/>
                      <a:r>
                        <a:rPr lang="en-US" sz="1200" u="none" strike="noStrike">
                          <a:effectLst/>
                        </a:rPr>
                        <a:t>Adhesive lOtion</a:t>
                      </a:r>
                      <a:endParaRPr lang="en-US" sz="1200" b="0" i="0" u="none" strike="noStrike">
                        <a:effectLst/>
                        <a:latin typeface="Verdana" panose="020B0604030504040204" pitchFamily="34" charset="0"/>
                      </a:endParaRPr>
                    </a:p>
                  </a:txBody>
                  <a:tcPr marL="9009" marR="9009" marT="9009" marB="0" anchor="b"/>
                </a:tc>
                <a:tc>
                  <a:txBody>
                    <a:bodyPr/>
                    <a:lstStyle/>
                    <a:p>
                      <a:pPr algn="r" fontAlgn="b"/>
                      <a:r>
                        <a:rPr lang="en-US" sz="1200" u="none" strike="noStrike">
                          <a:effectLst/>
                        </a:rPr>
                        <a:t>2</a:t>
                      </a:r>
                      <a:endParaRPr lang="en-US" sz="1200" b="0" i="0" u="none" strike="noStrike">
                        <a:effectLst/>
                        <a:latin typeface="Verdana" panose="020B0604030504040204" pitchFamily="34" charset="0"/>
                      </a:endParaRPr>
                    </a:p>
                  </a:txBody>
                  <a:tcPr marL="9009" marR="9009" marT="9009" marB="0" anchor="b"/>
                </a:tc>
                <a:tc>
                  <a:txBody>
                    <a:bodyPr/>
                    <a:lstStyle/>
                    <a:p>
                      <a:pPr algn="l" fontAlgn="b"/>
                      <a:r>
                        <a:rPr lang="en-US" sz="1200" u="none" strike="noStrike">
                          <a:effectLst/>
                        </a:rPr>
                        <a:t>Make the connections of structure</a:t>
                      </a:r>
                      <a:endParaRPr lang="en-US" sz="1200" b="0" i="0" u="none" strike="noStrike">
                        <a:effectLst/>
                        <a:latin typeface="Verdana" panose="020B0604030504040204" pitchFamily="34" charset="0"/>
                      </a:endParaRPr>
                    </a:p>
                  </a:txBody>
                  <a:tcPr marL="9009" marR="9009" marT="9009" marB="0" anchor="b"/>
                </a:tc>
                <a:tc>
                  <a:txBody>
                    <a:bodyPr/>
                    <a:lstStyle/>
                    <a:p>
                      <a:pPr algn="l" fontAlgn="b"/>
                      <a:r>
                        <a:rPr lang="en-US" sz="1200" u="none" strike="noStrike">
                          <a:effectLst/>
                        </a:rPr>
                        <a:t>fix the pipes and elbows</a:t>
                      </a:r>
                      <a:endParaRPr lang="en-US" sz="1200" b="0" i="0" u="none" strike="noStrike">
                        <a:effectLst/>
                        <a:latin typeface="Verdana" panose="020B0604030504040204" pitchFamily="34" charset="0"/>
                      </a:endParaRPr>
                    </a:p>
                  </a:txBody>
                  <a:tcPr marL="9009" marR="9009" marT="9009" marB="0" anchor="b"/>
                </a:tc>
                <a:tc>
                  <a:txBody>
                    <a:bodyPr/>
                    <a:lstStyle/>
                    <a:p>
                      <a:pPr algn="l" fontAlgn="b"/>
                      <a:r>
                        <a:rPr lang="en-US" sz="1200" u="none" strike="noStrike">
                          <a:effectLst/>
                        </a:rPr>
                        <a:t>Chemical</a:t>
                      </a:r>
                      <a:endParaRPr lang="en-US" sz="1200" b="0" i="0" u="none" strike="noStrike">
                        <a:effectLst/>
                        <a:latin typeface="Verdana" panose="020B0604030504040204" pitchFamily="34" charset="0"/>
                      </a:endParaRPr>
                    </a:p>
                  </a:txBody>
                  <a:tcPr marL="9009" marR="9009" marT="9009" marB="0" anchor="b"/>
                </a:tc>
                <a:tc>
                  <a:txBody>
                    <a:bodyPr/>
                    <a:lstStyle/>
                    <a:p>
                      <a:pPr algn="l" fontAlgn="b"/>
                      <a:r>
                        <a:rPr lang="en-US" sz="1200" u="none" strike="noStrike">
                          <a:effectLst/>
                        </a:rPr>
                        <a:t>6 in </a:t>
                      </a:r>
                      <a:endParaRPr lang="en-US" sz="1200" b="0" i="0" u="none" strike="noStrike">
                        <a:effectLst/>
                        <a:latin typeface="Verdana" panose="020B0604030504040204" pitchFamily="34" charset="0"/>
                      </a:endParaRPr>
                    </a:p>
                  </a:txBody>
                  <a:tcPr marL="9009" marR="9009" marT="9009" marB="0" anchor="b"/>
                </a:tc>
                <a:tc>
                  <a:txBody>
                    <a:bodyPr/>
                    <a:lstStyle/>
                    <a:p>
                      <a:pPr algn="r" fontAlgn="b"/>
                      <a:r>
                        <a:rPr lang="en-US" sz="1200" u="none" strike="noStrike">
                          <a:effectLst/>
                        </a:rPr>
                        <a:t>$2.44 </a:t>
                      </a:r>
                      <a:endParaRPr lang="en-US" sz="1200" b="0" i="0" u="none" strike="noStrike">
                        <a:effectLst/>
                        <a:latin typeface="Verdana" panose="020B0604030504040204" pitchFamily="34" charset="0"/>
                      </a:endParaRPr>
                    </a:p>
                  </a:txBody>
                  <a:tcPr marL="9009" marR="9009" marT="9009" marB="0" anchor="b"/>
                </a:tc>
                <a:extLst>
                  <a:ext uri="{0D108BD9-81ED-4DB2-BD59-A6C34878D82A}">
                    <a16:rowId xmlns:a16="http://schemas.microsoft.com/office/drawing/2014/main" val="3748336944"/>
                  </a:ext>
                </a:extLst>
              </a:tr>
              <a:tr h="216227">
                <a:tc gridSpan="7">
                  <a:txBody>
                    <a:bodyPr/>
                    <a:lstStyle/>
                    <a:p>
                      <a:pPr algn="ctr" fontAlgn="b"/>
                      <a:r>
                        <a:rPr lang="en-US" sz="1200" b="1" u="none" strike="noStrike" dirty="0">
                          <a:effectLst/>
                        </a:rPr>
                        <a:t>Total</a:t>
                      </a:r>
                      <a:endParaRPr lang="en-US" sz="1200" b="1" i="0" u="none" strike="noStrike" dirty="0">
                        <a:effectLst/>
                        <a:latin typeface="Verdana" panose="020B0604030504040204" pitchFamily="34" charset="0"/>
                      </a:endParaRPr>
                    </a:p>
                  </a:txBody>
                  <a:tcPr marL="9009" marR="9009" marT="9009"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r" fontAlgn="b"/>
                      <a:r>
                        <a:rPr lang="en-US" sz="1200" b="1" u="none" strike="noStrike">
                          <a:effectLst/>
                        </a:rPr>
                        <a:t>$356.66 </a:t>
                      </a:r>
                      <a:endParaRPr lang="en-US" sz="1200" b="1" i="0" u="none" strike="noStrike">
                        <a:effectLst/>
                        <a:latin typeface="Verdana" panose="020B0604030504040204" pitchFamily="34" charset="0"/>
                      </a:endParaRPr>
                    </a:p>
                  </a:txBody>
                  <a:tcPr marL="9009" marR="9009" marT="9009" marB="0" anchor="b"/>
                </a:tc>
                <a:extLst>
                  <a:ext uri="{0D108BD9-81ED-4DB2-BD59-A6C34878D82A}">
                    <a16:rowId xmlns:a16="http://schemas.microsoft.com/office/drawing/2014/main" val="3103279386"/>
                  </a:ext>
                </a:extLst>
              </a:tr>
              <a:tr h="216227">
                <a:tc gridSpan="7">
                  <a:txBody>
                    <a:bodyPr/>
                    <a:lstStyle/>
                    <a:p>
                      <a:pPr algn="ctr" fontAlgn="b"/>
                      <a:r>
                        <a:rPr lang="en-US" sz="1200" b="1" u="none" strike="noStrike" dirty="0">
                          <a:effectLst/>
                        </a:rPr>
                        <a:t>Total incl. tax</a:t>
                      </a:r>
                      <a:endParaRPr lang="en-US" sz="1200" b="1" i="0" u="none" strike="noStrike" dirty="0">
                        <a:effectLst/>
                        <a:latin typeface="Verdana" panose="020B0604030504040204" pitchFamily="34" charset="0"/>
                      </a:endParaRPr>
                    </a:p>
                  </a:txBody>
                  <a:tcPr marL="9009" marR="9009" marT="9009"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r" fontAlgn="b"/>
                      <a:r>
                        <a:rPr lang="en-US" sz="1200" b="1" u="none" strike="noStrike" dirty="0">
                          <a:effectLst/>
                        </a:rPr>
                        <a:t>$417.29 </a:t>
                      </a:r>
                      <a:endParaRPr lang="en-US" sz="1200" b="1" i="0" u="none" strike="noStrike" dirty="0">
                        <a:effectLst/>
                        <a:latin typeface="Verdana" panose="020B0604030504040204" pitchFamily="34" charset="0"/>
                      </a:endParaRPr>
                    </a:p>
                  </a:txBody>
                  <a:tcPr marL="9009" marR="9009" marT="9009" marB="0" anchor="b"/>
                </a:tc>
                <a:extLst>
                  <a:ext uri="{0D108BD9-81ED-4DB2-BD59-A6C34878D82A}">
                    <a16:rowId xmlns:a16="http://schemas.microsoft.com/office/drawing/2014/main" val="3202190449"/>
                  </a:ext>
                </a:extLst>
              </a:tr>
            </a:tbl>
          </a:graphicData>
        </a:graphic>
      </p:graphicFrame>
    </p:spTree>
    <p:extLst>
      <p:ext uri="{BB962C8B-B14F-4D97-AF65-F5344CB8AC3E}">
        <p14:creationId xmlns:p14="http://schemas.microsoft.com/office/powerpoint/2010/main" val="21977031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pattFill prst="pct5">
          <a:fgClr>
            <a:schemeClr val="bg2"/>
          </a:fgClr>
          <a:bgClr>
            <a:schemeClr val="bg1"/>
          </a:bgClr>
        </a:patt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D7284D-32E8-42A7-8227-0AC2FFF7C8E5}"/>
              </a:ext>
            </a:extLst>
          </p:cNvPr>
          <p:cNvSpPr>
            <a:spLocks noGrp="1"/>
          </p:cNvSpPr>
          <p:nvPr>
            <p:ph type="title"/>
          </p:nvPr>
        </p:nvSpPr>
        <p:spPr/>
        <p:txBody>
          <a:bodyPr/>
          <a:lstStyle/>
          <a:p>
            <a:r>
              <a:rPr lang="en-US" dirty="0"/>
              <a:t>Design Description</a:t>
            </a:r>
          </a:p>
        </p:txBody>
      </p:sp>
      <p:sp>
        <p:nvSpPr>
          <p:cNvPr id="3" name="Content Placeholder 2">
            <a:extLst>
              <a:ext uri="{FF2B5EF4-FFF2-40B4-BE49-F238E27FC236}">
                <a16:creationId xmlns:a16="http://schemas.microsoft.com/office/drawing/2014/main" id="{8E15740C-7396-4903-B374-3CFBF6FF8EC4}"/>
              </a:ext>
            </a:extLst>
          </p:cNvPr>
          <p:cNvSpPr>
            <a:spLocks noGrp="1"/>
          </p:cNvSpPr>
          <p:nvPr>
            <p:ph idx="1"/>
          </p:nvPr>
        </p:nvSpPr>
        <p:spPr/>
        <p:txBody>
          <a:bodyPr>
            <a:normAutofit/>
          </a:bodyPr>
          <a:lstStyle/>
          <a:p>
            <a:r>
              <a:rPr lang="en-US" dirty="0"/>
              <a:t>The design decided to use drone</a:t>
            </a:r>
          </a:p>
          <a:p>
            <a:r>
              <a:rPr lang="en-US" dirty="0"/>
              <a:t>10 propellers are using on the drone to fly in the air</a:t>
            </a:r>
          </a:p>
          <a:p>
            <a:r>
              <a:rPr lang="en-US" dirty="0"/>
              <a:t>Pipe Structure is using to build the drone</a:t>
            </a:r>
          </a:p>
          <a:p>
            <a:r>
              <a:rPr lang="en-US" dirty="0"/>
              <a:t>Nozzle are  using on the design to shower water on sign boards</a:t>
            </a:r>
          </a:p>
          <a:p>
            <a:r>
              <a:rPr lang="en-US" dirty="0"/>
              <a:t>Soft brush rollers are using to wipe the boards</a:t>
            </a:r>
          </a:p>
          <a:p>
            <a:r>
              <a:rPr lang="en-US" dirty="0"/>
              <a:t>Water is supplying to the drone from ground tank</a:t>
            </a:r>
          </a:p>
          <a:p>
            <a:r>
              <a:rPr lang="en-US" dirty="0"/>
              <a:t>Hose is connecting with the drone to provide fail-safe</a:t>
            </a:r>
          </a:p>
        </p:txBody>
      </p:sp>
    </p:spTree>
    <p:extLst>
      <p:ext uri="{BB962C8B-B14F-4D97-AF65-F5344CB8AC3E}">
        <p14:creationId xmlns:p14="http://schemas.microsoft.com/office/powerpoint/2010/main" val="11901484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pattFill prst="pct5">
          <a:fgClr>
            <a:schemeClr val="bg2"/>
          </a:fgClr>
          <a:bgClr>
            <a:schemeClr val="bg1"/>
          </a:bgClr>
        </a:patt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E30275-7C8D-4DEE-8463-E1FB3FAA8B05}"/>
              </a:ext>
            </a:extLst>
          </p:cNvPr>
          <p:cNvSpPr>
            <a:spLocks noGrp="1"/>
          </p:cNvSpPr>
          <p:nvPr>
            <p:ph type="title"/>
          </p:nvPr>
        </p:nvSpPr>
        <p:spPr/>
        <p:txBody>
          <a:bodyPr/>
          <a:lstStyle/>
          <a:p>
            <a:r>
              <a:rPr lang="en-US" dirty="0"/>
              <a:t>Design Description</a:t>
            </a:r>
          </a:p>
        </p:txBody>
      </p:sp>
      <p:sp>
        <p:nvSpPr>
          <p:cNvPr id="3" name="Content Placeholder 2">
            <a:extLst>
              <a:ext uri="{FF2B5EF4-FFF2-40B4-BE49-F238E27FC236}">
                <a16:creationId xmlns:a16="http://schemas.microsoft.com/office/drawing/2014/main" id="{1C221589-5F8B-42D2-B9F2-EAB2BAC7EB23}"/>
              </a:ext>
            </a:extLst>
          </p:cNvPr>
          <p:cNvSpPr>
            <a:spLocks noGrp="1"/>
          </p:cNvSpPr>
          <p:nvPr>
            <p:ph idx="1"/>
          </p:nvPr>
        </p:nvSpPr>
        <p:spPr/>
        <p:txBody>
          <a:bodyPr/>
          <a:lstStyle/>
          <a:p>
            <a:r>
              <a:rPr lang="en-US" dirty="0"/>
              <a:t>Final Design CAD Model  </a:t>
            </a:r>
          </a:p>
        </p:txBody>
      </p:sp>
      <p:pic>
        <p:nvPicPr>
          <p:cNvPr id="4" name="Picture 3">
            <a:extLst>
              <a:ext uri="{FF2B5EF4-FFF2-40B4-BE49-F238E27FC236}">
                <a16:creationId xmlns:a16="http://schemas.microsoft.com/office/drawing/2014/main" id="{8D8BF8F8-96FC-48B3-BF45-68419B72E691}"/>
              </a:ext>
            </a:extLst>
          </p:cNvPr>
          <p:cNvPicPr/>
          <p:nvPr/>
        </p:nvPicPr>
        <p:blipFill>
          <a:blip r:embed="rId2"/>
          <a:stretch>
            <a:fillRect/>
          </a:stretch>
        </p:blipFill>
        <p:spPr>
          <a:xfrm>
            <a:off x="4874571" y="1825625"/>
            <a:ext cx="4510197" cy="4081779"/>
          </a:xfrm>
          <a:prstGeom prst="rect">
            <a:avLst/>
          </a:prstGeom>
        </p:spPr>
      </p:pic>
    </p:spTree>
    <p:extLst>
      <p:ext uri="{BB962C8B-B14F-4D97-AF65-F5344CB8AC3E}">
        <p14:creationId xmlns:p14="http://schemas.microsoft.com/office/powerpoint/2010/main" val="27566477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pattFill prst="pct5">
          <a:fgClr>
            <a:schemeClr val="bg2"/>
          </a:fgClr>
          <a:bgClr>
            <a:schemeClr val="bg1"/>
          </a:bgClr>
        </a:patt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E34715-7C51-415F-8901-C7A56A74F9C3}"/>
              </a:ext>
            </a:extLst>
          </p:cNvPr>
          <p:cNvSpPr>
            <a:spLocks noGrp="1"/>
          </p:cNvSpPr>
          <p:nvPr>
            <p:ph type="title"/>
          </p:nvPr>
        </p:nvSpPr>
        <p:spPr/>
        <p:txBody>
          <a:bodyPr/>
          <a:lstStyle/>
          <a:p>
            <a:r>
              <a:rPr lang="en-US" dirty="0"/>
              <a:t>System Functioning</a:t>
            </a:r>
          </a:p>
        </p:txBody>
      </p:sp>
      <p:sp>
        <p:nvSpPr>
          <p:cNvPr id="3" name="Content Placeholder 2">
            <a:extLst>
              <a:ext uri="{FF2B5EF4-FFF2-40B4-BE49-F238E27FC236}">
                <a16:creationId xmlns:a16="http://schemas.microsoft.com/office/drawing/2014/main" id="{29C89093-B4E2-45C5-9BCB-E94ADE673A93}"/>
              </a:ext>
            </a:extLst>
          </p:cNvPr>
          <p:cNvSpPr>
            <a:spLocks noGrp="1"/>
          </p:cNvSpPr>
          <p:nvPr>
            <p:ph idx="1"/>
          </p:nvPr>
        </p:nvSpPr>
        <p:spPr/>
        <p:txBody>
          <a:bodyPr>
            <a:normAutofit/>
          </a:bodyPr>
          <a:lstStyle/>
          <a:p>
            <a:r>
              <a:rPr lang="en-US" dirty="0"/>
              <a:t>The power supply will connect with the drone</a:t>
            </a:r>
          </a:p>
          <a:p>
            <a:r>
              <a:rPr lang="en-US" dirty="0"/>
              <a:t>All the propellers will start rotating</a:t>
            </a:r>
          </a:p>
          <a:p>
            <a:r>
              <a:rPr lang="en-US" dirty="0"/>
              <a:t>Drone will fly in the air and reach to the sign board</a:t>
            </a:r>
          </a:p>
          <a:p>
            <a:r>
              <a:rPr lang="en-US" dirty="0"/>
              <a:t>Hose will fly with the drone in the air</a:t>
            </a:r>
          </a:p>
          <a:p>
            <a:r>
              <a:rPr lang="en-US" dirty="0"/>
              <a:t>Hose is connecting with the reel from the ground</a:t>
            </a:r>
          </a:p>
          <a:p>
            <a:r>
              <a:rPr lang="en-US" dirty="0"/>
              <a:t>Water tank present on the ground will supply the water to the drone through the water pump and the hose</a:t>
            </a:r>
          </a:p>
          <a:p>
            <a:endParaRPr lang="en-US" dirty="0"/>
          </a:p>
        </p:txBody>
      </p:sp>
    </p:spTree>
    <p:extLst>
      <p:ext uri="{BB962C8B-B14F-4D97-AF65-F5344CB8AC3E}">
        <p14:creationId xmlns:p14="http://schemas.microsoft.com/office/powerpoint/2010/main" val="25436899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pattFill prst="pct5">
          <a:fgClr>
            <a:schemeClr val="bg2"/>
          </a:fgClr>
          <a:bgClr>
            <a:schemeClr val="bg1"/>
          </a:bgClr>
        </a:patt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A712F4-0366-4C18-A18E-60E4FF23D436}"/>
              </a:ext>
            </a:extLst>
          </p:cNvPr>
          <p:cNvSpPr>
            <a:spLocks noGrp="1"/>
          </p:cNvSpPr>
          <p:nvPr>
            <p:ph type="title"/>
          </p:nvPr>
        </p:nvSpPr>
        <p:spPr/>
        <p:txBody>
          <a:bodyPr/>
          <a:lstStyle/>
          <a:p>
            <a:r>
              <a:rPr lang="en-US" dirty="0"/>
              <a:t>System Functioning</a:t>
            </a:r>
          </a:p>
        </p:txBody>
      </p:sp>
      <p:sp>
        <p:nvSpPr>
          <p:cNvPr id="3" name="Content Placeholder 2">
            <a:extLst>
              <a:ext uri="{FF2B5EF4-FFF2-40B4-BE49-F238E27FC236}">
                <a16:creationId xmlns:a16="http://schemas.microsoft.com/office/drawing/2014/main" id="{4C6F3A1E-DCCC-4C6A-971E-259F9352FDA6}"/>
              </a:ext>
            </a:extLst>
          </p:cNvPr>
          <p:cNvSpPr>
            <a:spLocks noGrp="1"/>
          </p:cNvSpPr>
          <p:nvPr>
            <p:ph idx="1"/>
          </p:nvPr>
        </p:nvSpPr>
        <p:spPr/>
        <p:txBody>
          <a:bodyPr/>
          <a:lstStyle/>
          <a:p>
            <a:r>
              <a:rPr lang="en-US" dirty="0"/>
              <a:t>Arduino will control the drone, nozzles, and brush rollers</a:t>
            </a:r>
          </a:p>
          <a:p>
            <a:r>
              <a:rPr lang="en-US" dirty="0"/>
              <a:t>Drone will sprinkle the water on the sign board using the nozzles </a:t>
            </a:r>
          </a:p>
          <a:p>
            <a:r>
              <a:rPr lang="en-US" dirty="0"/>
              <a:t>Brush rollers will rotate and clean the water on the sign board</a:t>
            </a:r>
          </a:p>
          <a:p>
            <a:r>
              <a:rPr lang="en-US" dirty="0"/>
              <a:t>Brushes will absorb the water on the sign board</a:t>
            </a:r>
          </a:p>
          <a:p>
            <a:endParaRPr lang="en-US" dirty="0"/>
          </a:p>
        </p:txBody>
      </p:sp>
    </p:spTree>
    <p:extLst>
      <p:ext uri="{BB962C8B-B14F-4D97-AF65-F5344CB8AC3E}">
        <p14:creationId xmlns:p14="http://schemas.microsoft.com/office/powerpoint/2010/main" val="18359381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pattFill prst="pct5">
          <a:fgClr>
            <a:schemeClr val="bg2"/>
          </a:fgClr>
          <a:bgClr>
            <a:schemeClr val="bg1"/>
          </a:bgClr>
        </a:patt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5A25C1-9CBB-4489-843E-DFAEEE290CF5}"/>
              </a:ext>
            </a:extLst>
          </p:cNvPr>
          <p:cNvSpPr>
            <a:spLocks noGrp="1"/>
          </p:cNvSpPr>
          <p:nvPr>
            <p:ph type="title"/>
          </p:nvPr>
        </p:nvSpPr>
        <p:spPr/>
        <p:txBody>
          <a:bodyPr/>
          <a:lstStyle/>
          <a:p>
            <a:r>
              <a:rPr lang="en-US" dirty="0"/>
              <a:t>Components Details</a:t>
            </a:r>
          </a:p>
        </p:txBody>
      </p:sp>
      <p:sp>
        <p:nvSpPr>
          <p:cNvPr id="3" name="Content Placeholder 2">
            <a:extLst>
              <a:ext uri="{FF2B5EF4-FFF2-40B4-BE49-F238E27FC236}">
                <a16:creationId xmlns:a16="http://schemas.microsoft.com/office/drawing/2014/main" id="{83B1F07A-DE49-4317-BEB5-392114FFC8A4}"/>
              </a:ext>
            </a:extLst>
          </p:cNvPr>
          <p:cNvSpPr>
            <a:spLocks noGrp="1"/>
          </p:cNvSpPr>
          <p:nvPr>
            <p:ph idx="1"/>
          </p:nvPr>
        </p:nvSpPr>
        <p:spPr/>
        <p:txBody>
          <a:bodyPr>
            <a:normAutofit/>
          </a:bodyPr>
          <a:lstStyle/>
          <a:p>
            <a:r>
              <a:rPr lang="en-US" dirty="0"/>
              <a:t>The Drone structure</a:t>
            </a:r>
          </a:p>
          <a:p>
            <a:pPr lvl="1"/>
            <a:r>
              <a:rPr lang="en-US" dirty="0"/>
              <a:t>3-4-3 map of propellers</a:t>
            </a:r>
          </a:p>
          <a:p>
            <a:pPr lvl="1"/>
            <a:endParaRPr lang="en-US" dirty="0"/>
          </a:p>
          <a:p>
            <a:pPr lvl="1"/>
            <a:endParaRPr lang="en-US" dirty="0"/>
          </a:p>
          <a:p>
            <a:pPr lvl="1"/>
            <a:endParaRPr lang="en-US" dirty="0"/>
          </a:p>
          <a:p>
            <a:endParaRPr lang="en-US" dirty="0"/>
          </a:p>
          <a:p>
            <a:r>
              <a:rPr lang="en-US" dirty="0"/>
              <a:t>The Reel  </a:t>
            </a:r>
          </a:p>
          <a:p>
            <a:pPr lvl="1"/>
            <a:r>
              <a:rPr lang="en-US" dirty="0"/>
              <a:t>Hi-speed motor </a:t>
            </a:r>
          </a:p>
          <a:p>
            <a:endParaRPr lang="en-US" dirty="0"/>
          </a:p>
        </p:txBody>
      </p:sp>
      <p:pic>
        <p:nvPicPr>
          <p:cNvPr id="4" name="Picture 3">
            <a:extLst>
              <a:ext uri="{FF2B5EF4-FFF2-40B4-BE49-F238E27FC236}">
                <a16:creationId xmlns:a16="http://schemas.microsoft.com/office/drawing/2014/main" id="{1835EF6D-CAAA-470A-A505-DDEDB4A68A8F}"/>
              </a:ext>
            </a:extLst>
          </p:cNvPr>
          <p:cNvPicPr/>
          <p:nvPr/>
        </p:nvPicPr>
        <p:blipFill>
          <a:blip r:embed="rId2"/>
          <a:stretch>
            <a:fillRect/>
          </a:stretch>
        </p:blipFill>
        <p:spPr>
          <a:xfrm>
            <a:off x="7129668" y="1357803"/>
            <a:ext cx="3277870" cy="2169795"/>
          </a:xfrm>
          <a:prstGeom prst="rect">
            <a:avLst/>
          </a:prstGeom>
        </p:spPr>
      </p:pic>
      <p:pic>
        <p:nvPicPr>
          <p:cNvPr id="5" name="Picture 4">
            <a:extLst>
              <a:ext uri="{FF2B5EF4-FFF2-40B4-BE49-F238E27FC236}">
                <a16:creationId xmlns:a16="http://schemas.microsoft.com/office/drawing/2014/main" id="{DD2D6E27-7382-450A-8D33-12AF9740BB48}"/>
              </a:ext>
            </a:extLst>
          </p:cNvPr>
          <p:cNvPicPr/>
          <p:nvPr/>
        </p:nvPicPr>
        <p:blipFill>
          <a:blip r:embed="rId3"/>
          <a:stretch>
            <a:fillRect/>
          </a:stretch>
        </p:blipFill>
        <p:spPr>
          <a:xfrm>
            <a:off x="7129668" y="4082796"/>
            <a:ext cx="3379304" cy="1957547"/>
          </a:xfrm>
          <a:prstGeom prst="rect">
            <a:avLst/>
          </a:prstGeom>
        </p:spPr>
      </p:pic>
    </p:spTree>
    <p:extLst>
      <p:ext uri="{BB962C8B-B14F-4D97-AF65-F5344CB8AC3E}">
        <p14:creationId xmlns:p14="http://schemas.microsoft.com/office/powerpoint/2010/main" val="19608207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pattFill prst="pct5">
          <a:fgClr>
            <a:schemeClr val="bg2"/>
          </a:fgClr>
          <a:bgClr>
            <a:schemeClr val="bg1"/>
          </a:bgClr>
        </a:patt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BC1587-68CC-4153-B546-16C7AB363DB3}"/>
              </a:ext>
            </a:extLst>
          </p:cNvPr>
          <p:cNvSpPr>
            <a:spLocks noGrp="1"/>
          </p:cNvSpPr>
          <p:nvPr>
            <p:ph type="title"/>
          </p:nvPr>
        </p:nvSpPr>
        <p:spPr/>
        <p:txBody>
          <a:bodyPr/>
          <a:lstStyle/>
          <a:p>
            <a:r>
              <a:rPr lang="en-US" dirty="0"/>
              <a:t>Components Details</a:t>
            </a:r>
          </a:p>
        </p:txBody>
      </p:sp>
      <p:sp>
        <p:nvSpPr>
          <p:cNvPr id="3" name="Content Placeholder 2">
            <a:extLst>
              <a:ext uri="{FF2B5EF4-FFF2-40B4-BE49-F238E27FC236}">
                <a16:creationId xmlns:a16="http://schemas.microsoft.com/office/drawing/2014/main" id="{5A129663-E175-4CB0-B045-ACF4A2D5328B}"/>
              </a:ext>
            </a:extLst>
          </p:cNvPr>
          <p:cNvSpPr>
            <a:spLocks noGrp="1"/>
          </p:cNvSpPr>
          <p:nvPr>
            <p:ph idx="1"/>
          </p:nvPr>
        </p:nvSpPr>
        <p:spPr/>
        <p:txBody>
          <a:bodyPr>
            <a:normAutofit/>
          </a:bodyPr>
          <a:lstStyle/>
          <a:p>
            <a:r>
              <a:rPr lang="en-US" dirty="0"/>
              <a:t>Water Tank</a:t>
            </a:r>
          </a:p>
          <a:p>
            <a:pPr lvl="1"/>
            <a:r>
              <a:rPr lang="en-US" dirty="0"/>
              <a:t>20 liter of water</a:t>
            </a:r>
          </a:p>
          <a:p>
            <a:endParaRPr lang="en-US" dirty="0"/>
          </a:p>
          <a:p>
            <a:endParaRPr lang="en-US" dirty="0"/>
          </a:p>
          <a:p>
            <a:endParaRPr lang="en-US" dirty="0"/>
          </a:p>
          <a:p>
            <a:r>
              <a:rPr lang="en-US" dirty="0"/>
              <a:t> Hose</a:t>
            </a:r>
          </a:p>
          <a:p>
            <a:pPr lvl="1"/>
            <a:r>
              <a:rPr lang="en-US" dirty="0"/>
              <a:t>65 Feet flexible pipe</a:t>
            </a:r>
          </a:p>
        </p:txBody>
      </p:sp>
      <p:pic>
        <p:nvPicPr>
          <p:cNvPr id="4" name="Picture 3">
            <a:extLst>
              <a:ext uri="{FF2B5EF4-FFF2-40B4-BE49-F238E27FC236}">
                <a16:creationId xmlns:a16="http://schemas.microsoft.com/office/drawing/2014/main" id="{2FD216CD-3CFF-49DC-B3FA-D62E74DFAD60}"/>
              </a:ext>
            </a:extLst>
          </p:cNvPr>
          <p:cNvPicPr/>
          <p:nvPr/>
        </p:nvPicPr>
        <p:blipFill>
          <a:blip r:embed="rId2"/>
          <a:stretch>
            <a:fillRect/>
          </a:stretch>
        </p:blipFill>
        <p:spPr>
          <a:xfrm>
            <a:off x="6666051" y="1690688"/>
            <a:ext cx="2159898" cy="2000001"/>
          </a:xfrm>
          <a:prstGeom prst="rect">
            <a:avLst/>
          </a:prstGeom>
        </p:spPr>
      </p:pic>
      <p:pic>
        <p:nvPicPr>
          <p:cNvPr id="5" name="Picture 4">
            <a:extLst>
              <a:ext uri="{FF2B5EF4-FFF2-40B4-BE49-F238E27FC236}">
                <a16:creationId xmlns:a16="http://schemas.microsoft.com/office/drawing/2014/main" id="{BDD944AE-8792-4679-B7D5-73263F49C2B7}"/>
              </a:ext>
            </a:extLst>
          </p:cNvPr>
          <p:cNvPicPr>
            <a:picLocks noChangeAspect="1"/>
          </p:cNvPicPr>
          <p:nvPr/>
        </p:nvPicPr>
        <p:blipFill>
          <a:blip r:embed="rId3"/>
          <a:stretch>
            <a:fillRect/>
          </a:stretch>
        </p:blipFill>
        <p:spPr>
          <a:xfrm>
            <a:off x="7069089" y="3864086"/>
            <a:ext cx="1756860" cy="2269811"/>
          </a:xfrm>
          <a:prstGeom prst="rect">
            <a:avLst/>
          </a:prstGeom>
        </p:spPr>
      </p:pic>
    </p:spTree>
    <p:extLst>
      <p:ext uri="{BB962C8B-B14F-4D97-AF65-F5344CB8AC3E}">
        <p14:creationId xmlns:p14="http://schemas.microsoft.com/office/powerpoint/2010/main" val="1449016780"/>
      </p:ext>
    </p:extLst>
  </p:cSld>
  <p:clrMapOvr>
    <a:masterClrMapping/>
  </p:clrMapOvr>
</p:sld>
</file>

<file path=ppt/theme/theme1.xml><?xml version="1.0" encoding="utf-8"?>
<a:theme xmlns:a="http://schemas.openxmlformats.org/drawingml/2006/main" name="Theme1">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e1" id="{4A1B4CC8-4B41-4B51-9A31-1B9FD26015FB}" vid="{A2321230-35B0-4355-B30C-2C36E3D77262}"/>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Badge">
  <a:themeElements>
    <a:clrScheme name="Badge">
      <a:dk1>
        <a:sysClr val="windowText" lastClr="000000"/>
      </a:dk1>
      <a:lt1>
        <a:sysClr val="window" lastClr="FFFFFF"/>
      </a:lt1>
      <a:dk2>
        <a:srgbClr val="0B082E"/>
      </a:dk2>
      <a:lt2>
        <a:srgbClr val="F3F3F2"/>
      </a:lt2>
      <a:accent1>
        <a:srgbClr val="62B4C6"/>
      </a:accent1>
      <a:accent2>
        <a:srgbClr val="1B376E"/>
      </a:accent2>
      <a:accent3>
        <a:srgbClr val="9EBE55"/>
      </a:accent3>
      <a:accent4>
        <a:srgbClr val="C65E5E"/>
      </a:accent4>
      <a:accent5>
        <a:srgbClr val="D3BA55"/>
      </a:accent5>
      <a:accent6>
        <a:srgbClr val="96648A"/>
      </a:accent6>
      <a:hlink>
        <a:srgbClr val="62B4C6"/>
      </a:hlink>
      <a:folHlink>
        <a:srgbClr val="96648A"/>
      </a:folHlink>
    </a:clrScheme>
    <a:fontScheme name="Badge">
      <a:majorFont>
        <a:latin typeface="Impact" panose="020B080603090205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panose="020B0502020104020203"/>
        <a:ea typeface=""/>
        <a:cs typeface=""/>
        <a:font script="Grek" typeface="Corbel"/>
        <a:font script="Cyrl" typeface="Corbel"/>
        <a:font script="Jpan" typeface="メイリオ"/>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adg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dge" id="{71A07785-5930-41D4-9A83-E23602B48E98}" vid="{D71F8F05-6246-47AF-9E68-E57F6C93F792}"/>
    </a:ext>
  </a:extLst>
</a:theme>
</file>

<file path=docProps/app.xml><?xml version="1.0" encoding="utf-8"?>
<Properties xmlns="http://schemas.openxmlformats.org/officeDocument/2006/extended-properties" xmlns:vt="http://schemas.openxmlformats.org/officeDocument/2006/docPropsVTypes">
  <Template>Theme1</Template>
  <TotalTime>2440</TotalTime>
  <Words>2024</Words>
  <Application>Microsoft Office PowerPoint</Application>
  <PresentationFormat>Widescreen</PresentationFormat>
  <Paragraphs>432</Paragraphs>
  <Slides>31</Slides>
  <Notes>0</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31</vt:i4>
      </vt:variant>
    </vt:vector>
  </HeadingPairs>
  <TitlesOfParts>
    <vt:vector size="42" baseType="lpstr">
      <vt:lpstr>Arial</vt:lpstr>
      <vt:lpstr>Calibri</vt:lpstr>
      <vt:lpstr>Calibri Light</vt:lpstr>
      <vt:lpstr>Cambria Math</vt:lpstr>
      <vt:lpstr>Gill Sans MT</vt:lpstr>
      <vt:lpstr>Impact</vt:lpstr>
      <vt:lpstr>Times New Roman</vt:lpstr>
      <vt:lpstr>Verdana</vt:lpstr>
      <vt:lpstr>Theme1</vt:lpstr>
      <vt:lpstr>Custom Design</vt:lpstr>
      <vt:lpstr>Badge</vt:lpstr>
      <vt:lpstr>Traffic Sign Cleaning</vt:lpstr>
      <vt:lpstr>Overview </vt:lpstr>
      <vt:lpstr>Project Description</vt:lpstr>
      <vt:lpstr>Design Description</vt:lpstr>
      <vt:lpstr>Design Description</vt:lpstr>
      <vt:lpstr>System Functioning</vt:lpstr>
      <vt:lpstr>System Functioning</vt:lpstr>
      <vt:lpstr>Components Details</vt:lpstr>
      <vt:lpstr>Components Details</vt:lpstr>
      <vt:lpstr>Components Details</vt:lpstr>
      <vt:lpstr>Components Details</vt:lpstr>
      <vt:lpstr>Engineering Requirements</vt:lpstr>
      <vt:lpstr>Engineering Requirements Met</vt:lpstr>
      <vt:lpstr>Engineering Requirements Met</vt:lpstr>
      <vt:lpstr>Engineering Requirements Met</vt:lpstr>
      <vt:lpstr>Engineering Requirements Met</vt:lpstr>
      <vt:lpstr>Breakdown Task Schedule</vt:lpstr>
      <vt:lpstr>Manufacturing</vt:lpstr>
      <vt:lpstr>Manufacturing</vt:lpstr>
      <vt:lpstr>Assembly</vt:lpstr>
      <vt:lpstr>Assembly</vt:lpstr>
      <vt:lpstr>Implementation Plan</vt:lpstr>
      <vt:lpstr>Implementation Plan</vt:lpstr>
      <vt:lpstr>Implementation Plans Tasks </vt:lpstr>
      <vt:lpstr>Testing Plans</vt:lpstr>
      <vt:lpstr>Testing Procedure</vt:lpstr>
      <vt:lpstr>Testing Procedure</vt:lpstr>
      <vt:lpstr>Testing Procedure</vt:lpstr>
      <vt:lpstr>References</vt:lpstr>
      <vt:lpstr>PowerPoint Presentation</vt:lpstr>
      <vt:lpstr>Appendix – Bill of Materials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Traffic Sign Cleaning</dc:title>
  <dc:creator>khawar Nawaz</dc:creator>
  <cp:lastModifiedBy>khawar Nawaz</cp:lastModifiedBy>
  <cp:revision>227</cp:revision>
  <dcterms:created xsi:type="dcterms:W3CDTF">2020-07-05T13:26:54Z</dcterms:created>
  <dcterms:modified xsi:type="dcterms:W3CDTF">2020-07-07T06:16:26Z</dcterms:modified>
</cp:coreProperties>
</file>